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1"/>
    <p:sldMasterId id="2147483681" r:id="rId2"/>
  </p:sldMasterIdLst>
  <p:notesMasterIdLst>
    <p:notesMasterId r:id="rId26"/>
  </p:notesMasterIdLst>
  <p:handoutMasterIdLst>
    <p:handoutMasterId r:id="rId27"/>
  </p:handoutMasterIdLst>
  <p:sldIdLst>
    <p:sldId id="256" r:id="rId3"/>
    <p:sldId id="331" r:id="rId4"/>
    <p:sldId id="307" r:id="rId5"/>
    <p:sldId id="320"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3" r:id="rId19"/>
    <p:sldId id="329" r:id="rId20"/>
    <p:sldId id="324" r:id="rId21"/>
    <p:sldId id="328" r:id="rId22"/>
    <p:sldId id="326" r:id="rId23"/>
    <p:sldId id="327" r:id="rId24"/>
    <p:sldId id="321" r:id="rId25"/>
  </p:sldIdLst>
  <p:sldSz cx="9144000" cy="6858000" type="screen4x3"/>
  <p:notesSz cx="6858000" cy="9945688"/>
  <p:defaultTextStyle>
    <a:defPPr>
      <a:defRPr lang="en-US"/>
    </a:defPPr>
    <a:lvl1pPr algn="l" rtl="0" fontAlgn="base">
      <a:spcBef>
        <a:spcPct val="20000"/>
      </a:spcBef>
      <a:spcAft>
        <a:spcPct val="0"/>
      </a:spcAft>
      <a:buClr>
        <a:schemeClr val="folHlink"/>
      </a:buClr>
      <a:buSzPct val="65000"/>
      <a:buFont typeface="Wingdings" charset="0"/>
      <a:buChar char="n"/>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65000"/>
      <a:buFont typeface="Wingdings" charset="0"/>
      <a:buChar char="n"/>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65000"/>
      <a:buFont typeface="Wingdings" charset="0"/>
      <a:buChar char="n"/>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65000"/>
      <a:buFont typeface="Wingdings" charset="0"/>
      <a:buChar char="n"/>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65000"/>
      <a:buFont typeface="Wingdings" charset="0"/>
      <a:buChar char="n"/>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5pPr>
    <a:lvl6pPr marL="2286000" algn="l" defTabSz="457200" rtl="0" eaLnBrk="1" latinLnBrk="0" hangingPunct="1">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6pPr>
    <a:lvl7pPr marL="2743200" algn="l" defTabSz="457200" rtl="0" eaLnBrk="1" latinLnBrk="0" hangingPunct="1">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7pPr>
    <a:lvl8pPr marL="3200400" algn="l" defTabSz="457200" rtl="0" eaLnBrk="1" latinLnBrk="0" hangingPunct="1">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8pPr>
    <a:lvl9pPr marL="3657600" algn="l" defTabSz="457200" rtl="0" eaLnBrk="1" latinLnBrk="0" hangingPunct="1">
      <a:defRPr sz="2000" kern="1200">
        <a:solidFill>
          <a:srgbClr val="000000"/>
        </a:solidFill>
        <a:effectLst>
          <a:outerShdw blurRad="38100" dist="38100" dir="2700000" algn="tl">
            <a:srgbClr val="000000">
              <a:alpha val="43137"/>
            </a:srgbClr>
          </a:outerShdw>
        </a:effectLst>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showPr>
  <p:clrMru>
    <a:srgbClr val="002569"/>
    <a:srgbClr val="006633"/>
    <a:srgbClr val="FFFFFF"/>
    <a:srgbClr val="18453B"/>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60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611C2A00-37FF-4F0A-9F48-269C68DE3376}" type="datetimeFigureOut">
              <a:rPr lang="en-GB" smtClean="0"/>
              <a:pPr/>
              <a:t>13/11/2014</a:t>
            </a:fld>
            <a:endParaRPr lang="en-GB"/>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8A64C857-FD5E-456F-BC11-71D26A825B53}"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2971800" cy="4972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smtClean="0">
                <a:solidFill>
                  <a:schemeClr val="tx1"/>
                </a:solidFill>
                <a:effectLst/>
                <a:latin typeface="Arial" charset="0"/>
                <a:cs typeface="Arial" charset="0"/>
              </a:defRPr>
            </a:lvl1pPr>
          </a:lstStyle>
          <a:p>
            <a:pPr>
              <a:defRPr/>
            </a:pPr>
            <a:endParaRPr lang="en-US" dirty="0"/>
          </a:p>
        </p:txBody>
      </p:sp>
      <p:sp>
        <p:nvSpPr>
          <p:cNvPr id="78851" name="Rectangle 3"/>
          <p:cNvSpPr>
            <a:spLocks noGrp="1" noChangeArrowheads="1"/>
          </p:cNvSpPr>
          <p:nvPr>
            <p:ph type="dt" idx="1"/>
          </p:nvPr>
        </p:nvSpPr>
        <p:spPr bwMode="auto">
          <a:xfrm>
            <a:off x="3884613" y="0"/>
            <a:ext cx="2971800" cy="4972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smtClean="0">
                <a:solidFill>
                  <a:schemeClr val="tx1"/>
                </a:solidFill>
                <a:effectLst/>
                <a:latin typeface="Arial" charset="0"/>
                <a:cs typeface="Arial" charset="0"/>
              </a:defRPr>
            </a:lvl1pPr>
          </a:lstStyle>
          <a:p>
            <a:pPr>
              <a:defRPr/>
            </a:pPr>
            <a:endParaRPr lang="en-US" dirty="0"/>
          </a:p>
        </p:txBody>
      </p:sp>
      <p:sp>
        <p:nvSpPr>
          <p:cNvPr id="78852" name="Rectangle 4"/>
          <p:cNvSpPr>
            <a:spLocks noGrp="1" noRot="1" noChangeAspect="1" noChangeArrowheads="1" noTextEdit="1"/>
          </p:cNvSpPr>
          <p:nvPr>
            <p:ph type="sldImg" idx="2"/>
          </p:nvPr>
        </p:nvSpPr>
        <p:spPr bwMode="auto">
          <a:xfrm>
            <a:off x="942975" y="746125"/>
            <a:ext cx="4972050"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78853" name="Rectangle 5"/>
          <p:cNvSpPr>
            <a:spLocks noGrp="1" noChangeArrowheads="1"/>
          </p:cNvSpPr>
          <p:nvPr>
            <p:ph type="body" sz="quarter" idx="3"/>
          </p:nvPr>
        </p:nvSpPr>
        <p:spPr bwMode="auto">
          <a:xfrm>
            <a:off x="685800" y="4724202"/>
            <a:ext cx="5486400" cy="44755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8854" name="Rectangle 6"/>
          <p:cNvSpPr>
            <a:spLocks noGrp="1" noChangeArrowheads="1"/>
          </p:cNvSpPr>
          <p:nvPr>
            <p:ph type="ftr" sz="quarter" idx="4"/>
          </p:nvPr>
        </p:nvSpPr>
        <p:spPr bwMode="auto">
          <a:xfrm>
            <a:off x="0" y="9446678"/>
            <a:ext cx="2971800" cy="4972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smtClean="0">
                <a:solidFill>
                  <a:schemeClr val="tx1"/>
                </a:solidFill>
                <a:effectLst/>
                <a:latin typeface="Arial" charset="0"/>
                <a:cs typeface="Arial" charset="0"/>
              </a:defRPr>
            </a:lvl1pPr>
          </a:lstStyle>
          <a:p>
            <a:pPr>
              <a:defRPr/>
            </a:pPr>
            <a:endParaRPr lang="en-US" dirty="0"/>
          </a:p>
        </p:txBody>
      </p:sp>
      <p:sp>
        <p:nvSpPr>
          <p:cNvPr id="78855" name="Rectangle 7"/>
          <p:cNvSpPr>
            <a:spLocks noGrp="1" noChangeArrowheads="1"/>
          </p:cNvSpPr>
          <p:nvPr>
            <p:ph type="sldNum" sz="quarter" idx="5"/>
          </p:nvPr>
        </p:nvSpPr>
        <p:spPr bwMode="auto">
          <a:xfrm>
            <a:off x="3884613" y="9446678"/>
            <a:ext cx="2971800" cy="4972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smtClean="0">
                <a:solidFill>
                  <a:schemeClr val="tx1"/>
                </a:solidFill>
                <a:effectLst/>
                <a:latin typeface="Arial" charset="0"/>
                <a:cs typeface="Arial" charset="0"/>
              </a:defRPr>
            </a:lvl1pPr>
          </a:lstStyle>
          <a:p>
            <a:pPr>
              <a:defRPr/>
            </a:pPr>
            <a:fld id="{5917F02C-295F-3347-BE33-111722C89163}" type="slidenum">
              <a:rPr lang="en-US"/>
              <a:pPr>
                <a:defRPr/>
              </a:pPr>
              <a:t>‹#›</a:t>
            </a:fld>
            <a:endParaRPr lang="en-US" dirty="0"/>
          </a:p>
        </p:txBody>
      </p:sp>
    </p:spTree>
    <p:extLst>
      <p:ext uri="{BB962C8B-B14F-4D97-AF65-F5344CB8AC3E}">
        <p14:creationId xmlns:p14="http://schemas.microsoft.com/office/powerpoint/2010/main" xmlns="" val="3059609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D619C0D-5707-DF4E-B8CB-FC345E6D8B7D}" type="slidenum">
              <a:rPr lang="en-US"/>
              <a:pPr>
                <a:defRPr/>
              </a:pPr>
              <a:t>1</a:t>
            </a:fld>
            <a:endParaRPr lang="en-US" dirty="0"/>
          </a:p>
        </p:txBody>
      </p:sp>
      <p:sp>
        <p:nvSpPr>
          <p:cNvPr id="7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9875" name="Rectangle 3"/>
          <p:cNvSpPr>
            <a:spLocks noGrp="1" noChangeArrowheads="1"/>
          </p:cNvSpPr>
          <p:nvPr>
            <p:ph type="body" idx="1"/>
          </p:nvPr>
        </p:nvSpPr>
        <p:spPr/>
        <p:txBody>
          <a:bodyPr/>
          <a:lstStyle/>
          <a:p>
            <a:pPr eaLnBrk="1" hangingPunct="1">
              <a:defRPr/>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2CD487-ADE5-F34B-81E1-736FC0EE4772}" type="slidenum">
              <a:rPr lang="en-US" smtClean="0"/>
              <a:pPr/>
              <a:t>11</a:t>
            </a:fld>
            <a:endParaRPr lang="en-US"/>
          </a:p>
        </p:txBody>
      </p:sp>
    </p:spTree>
    <p:extLst>
      <p:ext uri="{BB962C8B-B14F-4D97-AF65-F5344CB8AC3E}">
        <p14:creationId xmlns:p14="http://schemas.microsoft.com/office/powerpoint/2010/main" xmlns="" val="222327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551509B5-E629-4538-89A1-60C037FD42E5}" type="slidenum">
              <a:rPr lang="en-GB" smtClean="0"/>
              <a:pPr>
                <a:defRPr/>
              </a:pPr>
              <a:t>17</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Rot="1" noChangeAspect="1" noChangeArrowheads="1"/>
          </p:cNvSpPr>
          <p:nvPr>
            <p:ph type="sldImg"/>
          </p:nvPr>
        </p:nvSpPr>
        <p:spPr bwMode="auto">
          <a:xfrm>
            <a:off x="1111250" y="869950"/>
            <a:ext cx="4637088" cy="3478213"/>
          </a:xfrm>
          <a:prstGeom prst="rect">
            <a:avLst/>
          </a:prstGeom>
          <a:solidFill>
            <a:srgbClr val="FFFFFF"/>
          </a:solidFill>
          <a:ln>
            <a:solidFill>
              <a:srgbClr val="000000"/>
            </a:solidFill>
            <a:miter lim="800000"/>
            <a:headEnd/>
            <a:tailEnd/>
          </a:ln>
        </p:spPr>
      </p:sp>
      <p:sp>
        <p:nvSpPr>
          <p:cNvPr id="688131" name="Rectangle 3"/>
          <p:cNvSpPr>
            <a:spLocks noGrp="1" noChangeArrowheads="1"/>
          </p:cNvSpPr>
          <p:nvPr>
            <p:ph type="body" idx="1"/>
          </p:nvPr>
        </p:nvSpPr>
        <p:spPr bwMode="auto">
          <a:xfrm>
            <a:off x="914400" y="4718052"/>
            <a:ext cx="5024438" cy="4487862"/>
          </a:xfrm>
          <a:prstGeom prst="rect">
            <a:avLst/>
          </a:prstGeom>
          <a:solidFill>
            <a:srgbClr val="FFFFFF"/>
          </a:solidFill>
          <a:ln>
            <a:solidFill>
              <a:srgbClr val="000000"/>
            </a:solidFill>
            <a:miter lim="800000"/>
            <a:headEnd/>
            <a:tailEnd/>
          </a:ln>
        </p:spPr>
        <p:txBody>
          <a:bodyPr lIns="93232" tIns="46616" rIns="93232" bIns="46616"/>
          <a:lstStyle/>
          <a:p>
            <a:r>
              <a:rPr lang="en-GB" dirty="0"/>
              <a:t>From </a:t>
            </a:r>
            <a:r>
              <a:rPr lang="en-GB" dirty="0" err="1"/>
              <a:t>Intrac</a:t>
            </a:r>
            <a:r>
              <a:rPr lang="en-GB" dirty="0"/>
              <a:t>, </a:t>
            </a:r>
            <a:r>
              <a:rPr lang="en-US" b="1" dirty="0"/>
              <a:t>non-profit organisation</a:t>
            </a:r>
            <a:r>
              <a:rPr lang="en-US" dirty="0"/>
              <a:t> </a:t>
            </a:r>
          </a:p>
          <a:p>
            <a:r>
              <a:rPr lang="en-US" dirty="0"/>
              <a:t>working in the international development and relief sector. </a:t>
            </a:r>
          </a:p>
          <a:p>
            <a:r>
              <a:rPr lang="en-US" dirty="0"/>
              <a:t>Supports non-governmental </a:t>
            </a:r>
            <a:r>
              <a:rPr lang="en-US" dirty="0" err="1"/>
              <a:t>organisations</a:t>
            </a:r>
            <a:r>
              <a:rPr lang="en-US" dirty="0"/>
              <a:t> and civil society </a:t>
            </a:r>
            <a:r>
              <a:rPr lang="en-US" dirty="0" err="1"/>
              <a:t>organisations</a:t>
            </a:r>
            <a:r>
              <a:rPr lang="en-US" dirty="0"/>
              <a:t> around the world by </a:t>
            </a:r>
          </a:p>
          <a:p>
            <a:r>
              <a:rPr lang="en-US" dirty="0"/>
              <a:t>exploring policy issues, and by strengthening management and </a:t>
            </a:r>
            <a:r>
              <a:rPr lang="en-US" dirty="0" err="1"/>
              <a:t>organisational</a:t>
            </a:r>
            <a:r>
              <a:rPr lang="en-US" dirty="0"/>
              <a:t> effectiveness. </a:t>
            </a:r>
          </a:p>
          <a:p>
            <a:r>
              <a:rPr lang="en-GB" dirty="0"/>
              <a:t>Orgs are complex, organic and ever changing organisms</a:t>
            </a:r>
          </a:p>
          <a:p>
            <a:r>
              <a:rPr lang="en-GB" dirty="0"/>
              <a:t>Social change organisations try to influence change in their environment – and are influenced by that environment</a:t>
            </a:r>
          </a:p>
          <a:p>
            <a:r>
              <a:rPr lang="en-GB" dirty="0"/>
              <a:t>They can’t act in isolation; they have to invest in their relationships – with other CSO’s, government, donors, private sector; and do so nationally, regionally and internationally</a:t>
            </a:r>
          </a:p>
          <a:p>
            <a:endParaRPr lang="en-GB" dirty="0"/>
          </a:p>
          <a:p>
            <a:r>
              <a:rPr lang="en-GB" dirty="0"/>
              <a:t>IT’s helpful to think of a variety of elements – specific capacities – which enable the system – the organisation – to fulfil its purpose and function</a:t>
            </a:r>
          </a:p>
          <a:p>
            <a:r>
              <a:rPr lang="en-GB" dirty="0"/>
              <a:t>Aim is to be resilient, strategic and non-dependent</a:t>
            </a:r>
          </a:p>
          <a:p>
            <a:r>
              <a:rPr lang="en-GB" dirty="0"/>
              <a:t>When we look at an orgs capacity to be successful in its mission, understand the capacity in relation to:</a:t>
            </a:r>
          </a:p>
          <a:p>
            <a:r>
              <a:rPr lang="en-GB" dirty="0"/>
              <a:t>The demands and pressures from the external environment – the context</a:t>
            </a:r>
          </a:p>
          <a:p>
            <a:r>
              <a:rPr lang="en-GB" dirty="0"/>
              <a:t>The orgs’ programme performance – To do</a:t>
            </a:r>
          </a:p>
          <a:p>
            <a:r>
              <a:rPr lang="en-GB" dirty="0"/>
              <a:t>Its internal functioning – to be</a:t>
            </a:r>
          </a:p>
          <a:p>
            <a:r>
              <a:rPr lang="en-GB" dirty="0"/>
              <a:t>Its relationships – to relate</a:t>
            </a:r>
          </a:p>
          <a:p>
            <a:r>
              <a:rPr lang="en-GB" dirty="0"/>
              <a:t>These overlap and interrelate. If an org has </a:t>
            </a:r>
            <a:r>
              <a:rPr lang="en-GB" b="1" dirty="0"/>
              <a:t>poor leadership </a:t>
            </a:r>
            <a:r>
              <a:rPr lang="en-GB" dirty="0"/>
              <a:t>or less obviously, its </a:t>
            </a:r>
            <a:r>
              <a:rPr lang="en-GB" b="1" dirty="0"/>
              <a:t>capacity to relate </a:t>
            </a:r>
            <a:r>
              <a:rPr lang="en-GB" dirty="0"/>
              <a:t>is poor, that will affect its performance</a:t>
            </a:r>
          </a:p>
          <a:p>
            <a:r>
              <a:rPr lang="en-GB" dirty="0"/>
              <a:t>Likewise, there is a continuing interaction between the org and its surrounding context, each impacting on the other</a:t>
            </a:r>
          </a:p>
          <a:p>
            <a:r>
              <a:rPr lang="en-GB" dirty="0"/>
              <a:t>To do or “programme” circle – </a:t>
            </a:r>
            <a:r>
              <a:rPr lang="en-GB" b="1" dirty="0"/>
              <a:t>the work that the org does</a:t>
            </a:r>
            <a:r>
              <a:rPr lang="en-GB" dirty="0"/>
              <a:t>. For example, human rights, health, poverty alleviation, education.</a:t>
            </a:r>
          </a:p>
          <a:p>
            <a:r>
              <a:rPr lang="en-GB" dirty="0"/>
              <a:t>~This dimension includes a series of capacities related to project management; technical skills and knowledge expertise in the programme area; competencies in research and influencing policy </a:t>
            </a:r>
            <a:r>
              <a:rPr lang="en-GB" dirty="0" err="1"/>
              <a:t>etc</a:t>
            </a:r>
            <a:endParaRPr lang="en-GB" dirty="0"/>
          </a:p>
          <a:p>
            <a:r>
              <a:rPr lang="en-GB" dirty="0"/>
              <a:t>But to deliver its programme effectively, it has to have a strong vision of what it is striving for, based on core values, effective leadership, comprehensive strategy, appropriate internal systems, competent staff </a:t>
            </a:r>
            <a:r>
              <a:rPr lang="en-GB" dirty="0" err="1"/>
              <a:t>etc</a:t>
            </a:r>
            <a:endParaRPr lang="en-GB" dirty="0"/>
          </a:p>
          <a:p>
            <a:r>
              <a:rPr lang="en-GB" dirty="0"/>
              <a:t>These are some of the specific capacities of the second org dimension, the</a:t>
            </a:r>
          </a:p>
          <a:p>
            <a:r>
              <a:rPr lang="en-GB" b="1" dirty="0"/>
              <a:t>Internal functions </a:t>
            </a:r>
            <a:r>
              <a:rPr lang="en-GB" dirty="0"/>
              <a:t>– the To be circle</a:t>
            </a:r>
          </a:p>
          <a:p>
            <a:r>
              <a:rPr lang="en-GB" dirty="0"/>
              <a:t>These capacities relate to overall org performance and sustainability</a:t>
            </a:r>
          </a:p>
          <a:p>
            <a:r>
              <a:rPr lang="en-GB" dirty="0"/>
              <a:t>In addition, CSO’s need to have </a:t>
            </a:r>
            <a:r>
              <a:rPr lang="en-GB" b="1" dirty="0"/>
              <a:t>positive helpful external relationships </a:t>
            </a:r>
            <a:r>
              <a:rPr lang="en-GB" dirty="0"/>
              <a:t>– the org needs to be able to relate. Can’t achieve change by working in isolation</a:t>
            </a:r>
          </a:p>
          <a:p>
            <a:r>
              <a:rPr lang="en-GB" dirty="0"/>
              <a:t>Manage its relationships strategically, and staff be competent in skills such as negotiation and communication</a:t>
            </a:r>
          </a:p>
          <a:p>
            <a:r>
              <a:rPr lang="en-GB" dirty="0"/>
              <a:t>There is a direct correlation between the quality of a CSO’s external relationships and its impact on development</a:t>
            </a:r>
          </a:p>
          <a:p>
            <a:r>
              <a:rPr lang="en-GB" dirty="0"/>
              <a:t>The critical element in this model is the context or environment in which the CSO is operating. To analyse and improve an org’s capacity, you have to understand how the org interacts with the external context. </a:t>
            </a:r>
          </a:p>
          <a:p>
            <a:r>
              <a:rPr lang="en-GB" dirty="0"/>
              <a:t>An org’s ability to understand its environment, interact easily with it, and anticipate and manage subsequent change – is a key capacity to adapt and survive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pPr eaLnBrk="1" hangingPunct="1">
              <a:spcBef>
                <a:spcPct val="0"/>
              </a:spcBef>
            </a:pPr>
            <a:endParaRPr lang="en-GB" altLang="en-US" smtClean="0">
              <a:latin typeface="Arial" pitchFamily="34" charset="0"/>
              <a:ea typeface="ＭＳ Ｐゴシック" pitchFamily="34" charset="-128"/>
              <a:cs typeface="Arial" pitchFamily="34" charset="0"/>
            </a:endParaRPr>
          </a:p>
        </p:txBody>
      </p:sp>
      <p:sp>
        <p:nvSpPr>
          <p:cNvPr id="47108" name="Slide Number Placeholder 3"/>
          <p:cNvSpPr>
            <a:spLocks noGrp="1"/>
          </p:cNvSpPr>
          <p:nvPr>
            <p:ph type="sldNum" sz="quarter" idx="5"/>
          </p:nvPr>
        </p:nvSpPr>
        <p:spPr>
          <a:noFill/>
          <a:ln>
            <a:miter lim="800000"/>
            <a:headEnd/>
            <a:tailEnd/>
          </a:ln>
        </p:spPr>
        <p:txBody>
          <a:bodyPr/>
          <a:lstStyle/>
          <a:p>
            <a:fld id="{10332160-E2CC-4735-9E26-0AA6B4D53681}" type="slidenum">
              <a:rPr lang="en-GB" smtClean="0">
                <a:latin typeface="Arial" pitchFamily="34" charset="0"/>
                <a:ea typeface="ＭＳ Ｐゴシック" pitchFamily="34" charset="-128"/>
              </a:rPr>
              <a:pPr/>
              <a:t>20</a:t>
            </a:fld>
            <a:endParaRPr lang="en-GB" smtClean="0">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917F02C-295F-3347-BE33-111722C89163}" type="slidenum">
              <a:rPr lang="en-US" smtClean="0"/>
              <a:pPr>
                <a:defRPr/>
              </a:pPr>
              <a:t>21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D619C0D-5707-DF4E-B8CB-FC345E6D8B7D}" type="slidenum">
              <a:rPr lang="en-US"/>
              <a:pPr>
                <a:defRPr/>
              </a:pPr>
              <a:t>23</a:t>
            </a:fld>
            <a:endParaRPr lang="en-US" dirty="0"/>
          </a:p>
        </p:txBody>
      </p:sp>
      <p:sp>
        <p:nvSpPr>
          <p:cNvPr id="7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9875" name="Rectangle 3"/>
          <p:cNvSpPr>
            <a:spLocks noGrp="1" noChangeArrowheads="1"/>
          </p:cNvSpPr>
          <p:nvPr>
            <p:ph type="body" idx="1"/>
          </p:nvPr>
        </p:nvSpPr>
        <p:spPr/>
        <p:txBody>
          <a:bodyPr/>
          <a:lstStyle/>
          <a:p>
            <a:pPr eaLnBrk="1" hangingPunct="1">
              <a:defRPr/>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002569"/>
        </a:solidFill>
        <a:effectLst/>
      </p:bgPr>
    </p:bg>
    <p:spTree>
      <p:nvGrpSpPr>
        <p:cNvPr id="1" name=""/>
        <p:cNvGrpSpPr/>
        <p:nvPr/>
      </p:nvGrpSpPr>
      <p:grpSpPr>
        <a:xfrm>
          <a:off x="0" y="0"/>
          <a:ext cx="0" cy="0"/>
          <a:chOff x="0" y="0"/>
          <a:chExt cx="0" cy="0"/>
        </a:xfrm>
      </p:grpSpPr>
      <p:sp>
        <p:nvSpPr>
          <p:cNvPr id="4" name="Rectangle 89"/>
          <p:cNvSpPr>
            <a:spLocks noChangeArrowheads="1"/>
          </p:cNvSpPr>
          <p:nvPr/>
        </p:nvSpPr>
        <p:spPr bwMode="auto">
          <a:xfrm>
            <a:off x="0" y="6092825"/>
            <a:ext cx="9144000" cy="76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Arial" charset="0"/>
            </a:endParaRPr>
          </a:p>
        </p:txBody>
      </p:sp>
      <p:pic>
        <p:nvPicPr>
          <p:cNvPr id="5" name="Picture 98" descr="uoyo_alph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6238" y="188913"/>
            <a:ext cx="3311525" cy="40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00" descr="wave"/>
          <p:cNvPicPr>
            <a:picLocks noChangeAspect="1" noChangeArrowheads="1"/>
          </p:cNvPicPr>
          <p:nvPr/>
        </p:nvPicPr>
        <p:blipFill>
          <a:blip r:embed="rId3">
            <a:extLst>
              <a:ext uri="{28A0092B-C50C-407E-A947-70E740481C1C}">
                <a14:useLocalDpi xmlns:a14="http://schemas.microsoft.com/office/drawing/2010/main" xmlns="" val="0"/>
              </a:ext>
            </a:extLst>
          </a:blip>
          <a:srcRect r="1181" b="14101"/>
          <a:stretch>
            <a:fillRect/>
          </a:stretch>
        </p:blipFill>
        <p:spPr bwMode="auto">
          <a:xfrm>
            <a:off x="0" y="3538538"/>
            <a:ext cx="9144000" cy="2770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01" descr="shield_white"/>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56100" y="620713"/>
            <a:ext cx="4159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71" name="Rectangle 39"/>
          <p:cNvSpPr>
            <a:spLocks noGrp="1" noChangeArrowheads="1"/>
          </p:cNvSpPr>
          <p:nvPr>
            <p:ph type="subTitle" idx="1"/>
          </p:nvPr>
        </p:nvSpPr>
        <p:spPr bwMode="white">
          <a:xfrm>
            <a:off x="250825" y="2636838"/>
            <a:ext cx="8642350" cy="936625"/>
          </a:xfrm>
        </p:spPr>
        <p:txBody>
          <a:bodyPr/>
          <a:lstStyle>
            <a:lvl1pPr marL="0" indent="0" algn="ctr">
              <a:buFont typeface="Wingdings" charset="0"/>
              <a:buNone/>
              <a:defRPr sz="3600">
                <a:solidFill>
                  <a:schemeClr val="tx1"/>
                </a:solidFill>
              </a:defRPr>
            </a:lvl1pPr>
          </a:lstStyle>
          <a:p>
            <a:pPr lvl="0"/>
            <a:r>
              <a:rPr lang="en-GB" noProof="0" smtClean="0"/>
              <a:t>Click to edit Master subtitle style</a:t>
            </a:r>
            <a:endParaRPr lang="en-US" noProof="0" smtClean="0"/>
          </a:p>
        </p:txBody>
      </p:sp>
      <p:sp>
        <p:nvSpPr>
          <p:cNvPr id="18472" name="Rectangle 40"/>
          <p:cNvSpPr>
            <a:spLocks noGrp="1" noChangeArrowheads="1"/>
          </p:cNvSpPr>
          <p:nvPr>
            <p:ph type="ctrTitle"/>
          </p:nvPr>
        </p:nvSpPr>
        <p:spPr>
          <a:xfrm>
            <a:off x="250825" y="1268413"/>
            <a:ext cx="8642350" cy="1152525"/>
          </a:xfrm>
        </p:spPr>
        <p:txBody>
          <a:bodyPr anchor="b"/>
          <a:lstStyle>
            <a:lvl1pPr algn="ctr">
              <a:defRPr sz="4800"/>
            </a:lvl1pPr>
          </a:lstStyle>
          <a:p>
            <a:pPr lvl="0"/>
            <a:r>
              <a:rPr lang="en-GB" noProof="0" smtClean="0"/>
              <a:t>Click to edit Master title style</a:t>
            </a:r>
            <a:endParaRPr lang="en-US" noProof="0" smtClean="0"/>
          </a:p>
        </p:txBody>
      </p:sp>
      <p:sp>
        <p:nvSpPr>
          <p:cNvPr id="8" name="Rectangle 37"/>
          <p:cNvSpPr>
            <a:spLocks noGrp="1" noChangeArrowheads="1"/>
          </p:cNvSpPr>
          <p:nvPr>
            <p:ph type="dt" sz="half" idx="10"/>
          </p:nvPr>
        </p:nvSpPr>
        <p:spPr>
          <a:xfrm>
            <a:off x="250825" y="6381750"/>
            <a:ext cx="2736850" cy="360363"/>
          </a:xfrm>
        </p:spPr>
        <p:txBody>
          <a:bodyPr/>
          <a:lstStyle>
            <a:lvl1pPr>
              <a:defRPr smtClean="0"/>
            </a:lvl1pPr>
          </a:lstStyle>
          <a:p>
            <a:pPr>
              <a:defRPr/>
            </a:pPr>
            <a:fld id="{D98EA276-E7B6-834D-A6D6-FC297F86A382}" type="datetime2">
              <a:rPr lang="en-US"/>
              <a:pPr>
                <a:defRPr/>
              </a:pPr>
              <a:t>Thursday, November 13, 2014</a:t>
            </a:fld>
            <a:endParaRPr lang="en-US" dirty="0"/>
          </a:p>
        </p:txBody>
      </p:sp>
      <p:sp>
        <p:nvSpPr>
          <p:cNvPr id="9" name="Rectangle 38"/>
          <p:cNvSpPr>
            <a:spLocks noGrp="1" noChangeArrowheads="1"/>
          </p:cNvSpPr>
          <p:nvPr>
            <p:ph type="ftr" sz="quarter" idx="11"/>
          </p:nvPr>
        </p:nvSpPr>
        <p:spPr/>
        <p:txBody>
          <a:bodyPr anchor="ctr"/>
          <a:lstStyle>
            <a:lvl1pPr>
              <a:defRPr smtClean="0"/>
            </a:lvl1pPr>
          </a:lstStyle>
          <a:p>
            <a:pPr>
              <a:defRPr/>
            </a:pPr>
            <a:endParaRPr lang="en-US" dirty="0"/>
          </a:p>
        </p:txBody>
      </p:sp>
      <p:sp>
        <p:nvSpPr>
          <p:cNvPr id="10" name="Rectangle 41"/>
          <p:cNvSpPr>
            <a:spLocks noGrp="1" noChangeArrowheads="1"/>
          </p:cNvSpPr>
          <p:nvPr>
            <p:ph type="sldNum" sz="quarter" idx="12"/>
          </p:nvPr>
        </p:nvSpPr>
        <p:spPr>
          <a:xfrm>
            <a:off x="7380288" y="6381750"/>
            <a:ext cx="1485900" cy="360363"/>
          </a:xfrm>
        </p:spPr>
        <p:txBody>
          <a:bodyPr/>
          <a:lstStyle>
            <a:lvl1pPr>
              <a:defRPr smtClean="0"/>
            </a:lvl1pPr>
          </a:lstStyle>
          <a:p>
            <a:pPr>
              <a:defRPr/>
            </a:pPr>
            <a:fld id="{EE2B1E51-FD21-9342-AC78-A02C16D7BEB0}" type="slidenum">
              <a:rPr lang="en-US"/>
              <a:pPr>
                <a:defRPr/>
              </a:pPr>
              <a:t>‹#›</a:t>
            </a:fld>
            <a:endParaRPr lang="en-US" dirty="0"/>
          </a:p>
        </p:txBody>
      </p:sp>
    </p:spTree>
    <p:extLst>
      <p:ext uri="{BB962C8B-B14F-4D97-AF65-F5344CB8AC3E}">
        <p14:creationId xmlns:p14="http://schemas.microsoft.com/office/powerpoint/2010/main" xmlns="" val="55611310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83768" y="115888"/>
            <a:ext cx="6409407" cy="720725"/>
          </a:xfrm>
        </p:spPr>
        <p:txBody>
          <a:bodyPr/>
          <a:lstStyle>
            <a:lvl1pPr>
              <a:defRPr sz="2800"/>
            </a:lvl1pPr>
          </a:lstStyle>
          <a:p>
            <a:r>
              <a:rPr lang="en-GB" smtClean="0"/>
              <a:t>Effective Human Rights Organisations</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fld id="{133C0CCA-A299-6444-8D34-7D65C9629616}" type="datetime2">
              <a:rPr lang="en-US"/>
              <a:pPr>
                <a:defRPr/>
              </a:pPr>
              <a:t>Thursday, November 13, 2014</a:t>
            </a:fld>
            <a:endParaRPr lang="en-US" dirty="0"/>
          </a:p>
        </p:txBody>
      </p:sp>
      <p:sp>
        <p:nvSpPr>
          <p:cNvPr id="5"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41"/>
          <p:cNvSpPr>
            <a:spLocks noGrp="1" noChangeArrowheads="1"/>
          </p:cNvSpPr>
          <p:nvPr>
            <p:ph type="sldNum" sz="quarter" idx="12"/>
          </p:nvPr>
        </p:nvSpPr>
        <p:spPr>
          <a:ln/>
        </p:spPr>
        <p:txBody>
          <a:bodyPr/>
          <a:lstStyle>
            <a:lvl1pPr>
              <a:defRPr/>
            </a:lvl1pPr>
          </a:lstStyle>
          <a:p>
            <a:pPr>
              <a:defRPr/>
            </a:pPr>
            <a:fld id="{52F7FC85-1417-804A-8101-B52D190FB867}" type="slidenum">
              <a:rPr lang="en-US"/>
              <a:pPr>
                <a:defRPr/>
              </a:pPr>
              <a:t>‹#›</a:t>
            </a:fld>
            <a:endParaRPr lang="en-US" dirty="0"/>
          </a:p>
        </p:txBody>
      </p:sp>
    </p:spTree>
    <p:extLst>
      <p:ext uri="{BB962C8B-B14F-4D97-AF65-F5344CB8AC3E}">
        <p14:creationId xmlns:p14="http://schemas.microsoft.com/office/powerpoint/2010/main" xmlns="" val="395979522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39"/>
          <p:cNvSpPr>
            <a:spLocks noGrp="1" noChangeArrowheads="1"/>
          </p:cNvSpPr>
          <p:nvPr>
            <p:ph type="dt" sz="half" idx="10"/>
          </p:nvPr>
        </p:nvSpPr>
        <p:spPr>
          <a:ln/>
        </p:spPr>
        <p:txBody>
          <a:bodyPr/>
          <a:lstStyle>
            <a:lvl1pPr>
              <a:defRPr/>
            </a:lvl1pPr>
          </a:lstStyle>
          <a:p>
            <a:pPr>
              <a:defRPr/>
            </a:pPr>
            <a:fld id="{544A8611-6945-3947-A74C-84DB1B8947B7}" type="datetime2">
              <a:rPr lang="en-US"/>
              <a:pPr>
                <a:defRPr/>
              </a:pPr>
              <a:t>Thursday, November 13, 2014</a:t>
            </a:fld>
            <a:endParaRPr lang="en-US" dirty="0"/>
          </a:p>
        </p:txBody>
      </p:sp>
      <p:sp>
        <p:nvSpPr>
          <p:cNvPr id="5"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41"/>
          <p:cNvSpPr>
            <a:spLocks noGrp="1" noChangeArrowheads="1"/>
          </p:cNvSpPr>
          <p:nvPr>
            <p:ph type="sldNum" sz="quarter" idx="12"/>
          </p:nvPr>
        </p:nvSpPr>
        <p:spPr>
          <a:ln/>
        </p:spPr>
        <p:txBody>
          <a:bodyPr/>
          <a:lstStyle>
            <a:lvl1pPr>
              <a:defRPr/>
            </a:lvl1pPr>
          </a:lstStyle>
          <a:p>
            <a:pPr>
              <a:defRPr/>
            </a:pPr>
            <a:fld id="{72A6A0D1-51A6-0241-8965-F95E6157A0C4}" type="slidenum">
              <a:rPr lang="en-US"/>
              <a:pPr>
                <a:defRPr/>
              </a:pPr>
              <a:t>‹#›</a:t>
            </a:fld>
            <a:endParaRPr lang="en-US" dirty="0"/>
          </a:p>
        </p:txBody>
      </p:sp>
    </p:spTree>
    <p:extLst>
      <p:ext uri="{BB962C8B-B14F-4D97-AF65-F5344CB8AC3E}">
        <p14:creationId xmlns:p14="http://schemas.microsoft.com/office/powerpoint/2010/main" xmlns="" val="236274430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250825" y="1125538"/>
            <a:ext cx="4135438"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538663" y="1125538"/>
            <a:ext cx="4137025"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39"/>
          <p:cNvSpPr>
            <a:spLocks noGrp="1" noChangeArrowheads="1"/>
          </p:cNvSpPr>
          <p:nvPr>
            <p:ph type="dt" sz="half" idx="10"/>
          </p:nvPr>
        </p:nvSpPr>
        <p:spPr>
          <a:ln/>
        </p:spPr>
        <p:txBody>
          <a:bodyPr/>
          <a:lstStyle>
            <a:lvl1pPr>
              <a:defRPr/>
            </a:lvl1pPr>
          </a:lstStyle>
          <a:p>
            <a:pPr>
              <a:defRPr/>
            </a:pPr>
            <a:fld id="{B679257B-A61F-D440-9488-38C1114AA12D}" type="datetime2">
              <a:rPr lang="en-US"/>
              <a:pPr>
                <a:defRPr/>
              </a:pPr>
              <a:t>Thursday, November 13, 2014</a:t>
            </a:fld>
            <a:endParaRPr lang="en-US" dirty="0"/>
          </a:p>
        </p:txBody>
      </p:sp>
      <p:sp>
        <p:nvSpPr>
          <p:cNvPr id="6"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41"/>
          <p:cNvSpPr>
            <a:spLocks noGrp="1" noChangeArrowheads="1"/>
          </p:cNvSpPr>
          <p:nvPr>
            <p:ph type="sldNum" sz="quarter" idx="12"/>
          </p:nvPr>
        </p:nvSpPr>
        <p:spPr>
          <a:ln/>
        </p:spPr>
        <p:txBody>
          <a:bodyPr/>
          <a:lstStyle>
            <a:lvl1pPr>
              <a:defRPr/>
            </a:lvl1pPr>
          </a:lstStyle>
          <a:p>
            <a:pPr>
              <a:defRPr/>
            </a:pPr>
            <a:fld id="{1ECFE9E6-C31B-694E-A9AD-3BA2A5FB56AC}" type="slidenum">
              <a:rPr lang="en-US"/>
              <a:pPr>
                <a:defRPr/>
              </a:pPr>
              <a:t>‹#›</a:t>
            </a:fld>
            <a:endParaRPr lang="en-US" dirty="0"/>
          </a:p>
        </p:txBody>
      </p:sp>
    </p:spTree>
    <p:extLst>
      <p:ext uri="{BB962C8B-B14F-4D97-AF65-F5344CB8AC3E}">
        <p14:creationId xmlns:p14="http://schemas.microsoft.com/office/powerpoint/2010/main" xmlns="" val="392395217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39"/>
          <p:cNvSpPr>
            <a:spLocks noGrp="1" noChangeArrowheads="1"/>
          </p:cNvSpPr>
          <p:nvPr>
            <p:ph type="dt" sz="half" idx="10"/>
          </p:nvPr>
        </p:nvSpPr>
        <p:spPr>
          <a:ln/>
        </p:spPr>
        <p:txBody>
          <a:bodyPr/>
          <a:lstStyle>
            <a:lvl1pPr>
              <a:defRPr/>
            </a:lvl1pPr>
          </a:lstStyle>
          <a:p>
            <a:pPr>
              <a:defRPr/>
            </a:pPr>
            <a:fld id="{8BD848A7-C177-A24B-9EDC-D7796903380A}" type="datetime2">
              <a:rPr lang="en-US"/>
              <a:pPr>
                <a:defRPr/>
              </a:pPr>
              <a:t>Thursday, November 13, 2014</a:t>
            </a:fld>
            <a:endParaRPr lang="en-US" dirty="0"/>
          </a:p>
        </p:txBody>
      </p:sp>
      <p:sp>
        <p:nvSpPr>
          <p:cNvPr id="8"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41"/>
          <p:cNvSpPr>
            <a:spLocks noGrp="1" noChangeArrowheads="1"/>
          </p:cNvSpPr>
          <p:nvPr>
            <p:ph type="sldNum" sz="quarter" idx="12"/>
          </p:nvPr>
        </p:nvSpPr>
        <p:spPr>
          <a:ln/>
        </p:spPr>
        <p:txBody>
          <a:bodyPr/>
          <a:lstStyle>
            <a:lvl1pPr>
              <a:defRPr/>
            </a:lvl1pPr>
          </a:lstStyle>
          <a:p>
            <a:pPr>
              <a:defRPr/>
            </a:pPr>
            <a:fld id="{02C69CA9-56E4-7C42-9E24-874E2B7C6B6A}" type="slidenum">
              <a:rPr lang="en-US"/>
              <a:pPr>
                <a:defRPr/>
              </a:pPr>
              <a:t>‹#›</a:t>
            </a:fld>
            <a:endParaRPr lang="en-US" dirty="0"/>
          </a:p>
        </p:txBody>
      </p:sp>
    </p:spTree>
    <p:extLst>
      <p:ext uri="{BB962C8B-B14F-4D97-AF65-F5344CB8AC3E}">
        <p14:creationId xmlns:p14="http://schemas.microsoft.com/office/powerpoint/2010/main" xmlns="" val="212685092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39"/>
          <p:cNvSpPr>
            <a:spLocks noGrp="1" noChangeArrowheads="1"/>
          </p:cNvSpPr>
          <p:nvPr>
            <p:ph type="dt" sz="half" idx="10"/>
          </p:nvPr>
        </p:nvSpPr>
        <p:spPr>
          <a:ln/>
        </p:spPr>
        <p:txBody>
          <a:bodyPr/>
          <a:lstStyle>
            <a:lvl1pPr>
              <a:defRPr/>
            </a:lvl1pPr>
          </a:lstStyle>
          <a:p>
            <a:pPr>
              <a:defRPr/>
            </a:pPr>
            <a:fld id="{108A6A95-F723-3A48-B7AF-571E59D36CBF}" type="datetime2">
              <a:rPr lang="en-US"/>
              <a:pPr>
                <a:defRPr/>
              </a:pPr>
              <a:t>Thursday, November 13, 2014</a:t>
            </a:fld>
            <a:endParaRPr lang="en-US" dirty="0"/>
          </a:p>
        </p:txBody>
      </p:sp>
      <p:sp>
        <p:nvSpPr>
          <p:cNvPr id="4"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41"/>
          <p:cNvSpPr>
            <a:spLocks noGrp="1" noChangeArrowheads="1"/>
          </p:cNvSpPr>
          <p:nvPr>
            <p:ph type="sldNum" sz="quarter" idx="12"/>
          </p:nvPr>
        </p:nvSpPr>
        <p:spPr>
          <a:ln/>
        </p:spPr>
        <p:txBody>
          <a:bodyPr/>
          <a:lstStyle>
            <a:lvl1pPr>
              <a:defRPr/>
            </a:lvl1pPr>
          </a:lstStyle>
          <a:p>
            <a:pPr>
              <a:defRPr/>
            </a:pPr>
            <a:fld id="{7D48A3A1-A0BE-C74C-9B81-D37FEEB5B543}" type="slidenum">
              <a:rPr lang="en-US"/>
              <a:pPr>
                <a:defRPr/>
              </a:pPr>
              <a:t>‹#›</a:t>
            </a:fld>
            <a:endParaRPr lang="en-US" dirty="0"/>
          </a:p>
        </p:txBody>
      </p:sp>
    </p:spTree>
    <p:extLst>
      <p:ext uri="{BB962C8B-B14F-4D97-AF65-F5344CB8AC3E}">
        <p14:creationId xmlns:p14="http://schemas.microsoft.com/office/powerpoint/2010/main" xmlns="" val="61732650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fld id="{A935CD54-06AC-D642-9440-005B8DBF9BFD}" type="datetime2">
              <a:rPr lang="en-US"/>
              <a:pPr>
                <a:defRPr/>
              </a:pPr>
              <a:t>Thursday, November 13, 2014</a:t>
            </a:fld>
            <a:endParaRPr lang="en-US" dirty="0"/>
          </a:p>
        </p:txBody>
      </p:sp>
      <p:sp>
        <p:nvSpPr>
          <p:cNvPr id="3"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41"/>
          <p:cNvSpPr>
            <a:spLocks noGrp="1" noChangeArrowheads="1"/>
          </p:cNvSpPr>
          <p:nvPr>
            <p:ph type="sldNum" sz="quarter" idx="12"/>
          </p:nvPr>
        </p:nvSpPr>
        <p:spPr>
          <a:ln/>
        </p:spPr>
        <p:txBody>
          <a:bodyPr/>
          <a:lstStyle>
            <a:lvl1pPr>
              <a:defRPr/>
            </a:lvl1pPr>
          </a:lstStyle>
          <a:p>
            <a:pPr>
              <a:defRPr/>
            </a:pPr>
            <a:fld id="{ED8CBBBF-B33C-754E-BD62-C76AC3BDF4A5}" type="slidenum">
              <a:rPr lang="en-US"/>
              <a:pPr>
                <a:defRPr/>
              </a:pPr>
              <a:t>‹#›</a:t>
            </a:fld>
            <a:endParaRPr lang="en-US" dirty="0"/>
          </a:p>
        </p:txBody>
      </p:sp>
    </p:spTree>
    <p:extLst>
      <p:ext uri="{BB962C8B-B14F-4D97-AF65-F5344CB8AC3E}">
        <p14:creationId xmlns:p14="http://schemas.microsoft.com/office/powerpoint/2010/main" xmlns="" val="227108356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fld id="{CDE20C69-8991-DA42-AC2A-03A6707CBF68}" type="datetime2">
              <a:rPr lang="en-US"/>
              <a:pPr>
                <a:defRPr/>
              </a:pPr>
              <a:t>Thursday, November 13, 2014</a:t>
            </a:fld>
            <a:endParaRPr lang="en-US" dirty="0"/>
          </a:p>
        </p:txBody>
      </p:sp>
      <p:sp>
        <p:nvSpPr>
          <p:cNvPr id="6"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41"/>
          <p:cNvSpPr>
            <a:spLocks noGrp="1" noChangeArrowheads="1"/>
          </p:cNvSpPr>
          <p:nvPr>
            <p:ph type="sldNum" sz="quarter" idx="12"/>
          </p:nvPr>
        </p:nvSpPr>
        <p:spPr>
          <a:ln/>
        </p:spPr>
        <p:txBody>
          <a:bodyPr/>
          <a:lstStyle>
            <a:lvl1pPr>
              <a:defRPr/>
            </a:lvl1pPr>
          </a:lstStyle>
          <a:p>
            <a:pPr>
              <a:defRPr/>
            </a:pPr>
            <a:fld id="{0B6F5C3A-E329-CF43-BB6A-6D2DB59B910A}" type="slidenum">
              <a:rPr lang="en-US"/>
              <a:pPr>
                <a:defRPr/>
              </a:pPr>
              <a:t>‹#›</a:t>
            </a:fld>
            <a:endParaRPr lang="en-US" dirty="0"/>
          </a:p>
        </p:txBody>
      </p:sp>
    </p:spTree>
    <p:extLst>
      <p:ext uri="{BB962C8B-B14F-4D97-AF65-F5344CB8AC3E}">
        <p14:creationId xmlns:p14="http://schemas.microsoft.com/office/powerpoint/2010/main" xmlns="" val="279720960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dirty="0" smtClean="0"/>
              <a:t>Drag picture to placeholder or click icon to add</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fld id="{44826D64-079C-9B4B-9AB2-7D84102DF4A2}" type="datetime2">
              <a:rPr lang="en-US"/>
              <a:pPr>
                <a:defRPr/>
              </a:pPr>
              <a:t>Thursday, November 13, 2014</a:t>
            </a:fld>
            <a:endParaRPr lang="en-US" dirty="0"/>
          </a:p>
        </p:txBody>
      </p:sp>
      <p:sp>
        <p:nvSpPr>
          <p:cNvPr id="6"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41"/>
          <p:cNvSpPr>
            <a:spLocks noGrp="1" noChangeArrowheads="1"/>
          </p:cNvSpPr>
          <p:nvPr>
            <p:ph type="sldNum" sz="quarter" idx="12"/>
          </p:nvPr>
        </p:nvSpPr>
        <p:spPr>
          <a:ln/>
        </p:spPr>
        <p:txBody>
          <a:bodyPr/>
          <a:lstStyle>
            <a:lvl1pPr>
              <a:defRPr/>
            </a:lvl1pPr>
          </a:lstStyle>
          <a:p>
            <a:pPr>
              <a:defRPr/>
            </a:pPr>
            <a:fld id="{783F4AF0-0C5B-7048-B928-AE37F84D5EA0}" type="slidenum">
              <a:rPr lang="en-US"/>
              <a:pPr>
                <a:defRPr/>
              </a:pPr>
              <a:t>‹#›</a:t>
            </a:fld>
            <a:endParaRPr lang="en-US" dirty="0"/>
          </a:p>
        </p:txBody>
      </p:sp>
    </p:spTree>
    <p:extLst>
      <p:ext uri="{BB962C8B-B14F-4D97-AF65-F5344CB8AC3E}">
        <p14:creationId xmlns:p14="http://schemas.microsoft.com/office/powerpoint/2010/main" xmlns="" val="207063534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fld id="{D106FFAA-EB1E-E243-84DF-51B9EC1F7DE3}" type="datetime2">
              <a:rPr lang="en-US"/>
              <a:pPr>
                <a:defRPr/>
              </a:pPr>
              <a:t>Thursday, November 13, 2014</a:t>
            </a:fld>
            <a:endParaRPr lang="en-US" dirty="0"/>
          </a:p>
        </p:txBody>
      </p:sp>
      <p:sp>
        <p:nvSpPr>
          <p:cNvPr id="5"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41"/>
          <p:cNvSpPr>
            <a:spLocks noGrp="1" noChangeArrowheads="1"/>
          </p:cNvSpPr>
          <p:nvPr>
            <p:ph type="sldNum" sz="quarter" idx="12"/>
          </p:nvPr>
        </p:nvSpPr>
        <p:spPr>
          <a:ln/>
        </p:spPr>
        <p:txBody>
          <a:bodyPr/>
          <a:lstStyle>
            <a:lvl1pPr>
              <a:defRPr/>
            </a:lvl1pPr>
          </a:lstStyle>
          <a:p>
            <a:pPr>
              <a:defRPr/>
            </a:pPr>
            <a:fld id="{9BED9E39-EEE7-0148-A9D9-9BBAA5D63382}" type="slidenum">
              <a:rPr lang="en-US"/>
              <a:pPr>
                <a:defRPr/>
              </a:pPr>
              <a:t>‹#›</a:t>
            </a:fld>
            <a:endParaRPr lang="en-US" dirty="0"/>
          </a:p>
        </p:txBody>
      </p:sp>
    </p:spTree>
    <p:extLst>
      <p:ext uri="{BB962C8B-B14F-4D97-AF65-F5344CB8AC3E}">
        <p14:creationId xmlns:p14="http://schemas.microsoft.com/office/powerpoint/2010/main" xmlns="" val="8448176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115888"/>
            <a:ext cx="2160587" cy="601027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250825" y="115888"/>
            <a:ext cx="6329363" cy="601027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39"/>
          <p:cNvSpPr>
            <a:spLocks noGrp="1" noChangeArrowheads="1"/>
          </p:cNvSpPr>
          <p:nvPr>
            <p:ph type="dt" sz="half" idx="10"/>
          </p:nvPr>
        </p:nvSpPr>
        <p:spPr>
          <a:ln/>
        </p:spPr>
        <p:txBody>
          <a:bodyPr/>
          <a:lstStyle>
            <a:lvl1pPr>
              <a:defRPr/>
            </a:lvl1pPr>
          </a:lstStyle>
          <a:p>
            <a:pPr>
              <a:defRPr/>
            </a:pPr>
            <a:fld id="{F80FA032-581C-E844-BBD5-F8310B58EC00}" type="datetime2">
              <a:rPr lang="en-US"/>
              <a:pPr>
                <a:defRPr/>
              </a:pPr>
              <a:t>Thursday, November 13, 2014</a:t>
            </a:fld>
            <a:endParaRPr lang="en-US" dirty="0"/>
          </a:p>
        </p:txBody>
      </p:sp>
      <p:sp>
        <p:nvSpPr>
          <p:cNvPr id="5" name="Rectangle 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41"/>
          <p:cNvSpPr>
            <a:spLocks noGrp="1" noChangeArrowheads="1"/>
          </p:cNvSpPr>
          <p:nvPr>
            <p:ph type="sldNum" sz="quarter" idx="12"/>
          </p:nvPr>
        </p:nvSpPr>
        <p:spPr>
          <a:ln/>
        </p:spPr>
        <p:txBody>
          <a:bodyPr/>
          <a:lstStyle>
            <a:lvl1pPr>
              <a:defRPr/>
            </a:lvl1pPr>
          </a:lstStyle>
          <a:p>
            <a:pPr>
              <a:defRPr/>
            </a:pPr>
            <a:fld id="{4635FCFD-35DD-444D-9D26-28079A610E55}" type="slidenum">
              <a:rPr lang="en-US"/>
              <a:pPr>
                <a:defRPr/>
              </a:pPr>
              <a:t>‹#›</a:t>
            </a:fld>
            <a:endParaRPr lang="en-US" dirty="0"/>
          </a:p>
        </p:txBody>
      </p:sp>
    </p:spTree>
    <p:extLst>
      <p:ext uri="{BB962C8B-B14F-4D97-AF65-F5344CB8AC3E}">
        <p14:creationId xmlns:p14="http://schemas.microsoft.com/office/powerpoint/2010/main" xmlns="" val="341457939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a:defRPr/>
            </a:pPr>
            <a:fld id="{D98EA276-E7B6-834D-A6D6-FC297F86A382}" type="datetime2">
              <a:rPr lang="en-US" smtClean="0"/>
              <a:pPr>
                <a:defRPr/>
              </a:pPr>
              <a:t>Thursday, November 13, 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E2B1E51-FD21-9342-AC78-A02C16D7BEB0}"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fld id="{133C0CCA-A299-6444-8D34-7D65C9629616}" type="datetime2">
              <a:rPr lang="en-US" smtClean="0"/>
              <a:pPr>
                <a:defRPr/>
              </a:pPr>
              <a:t>Thursday, November 13, 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2F7FC85-1417-804A-8101-B52D190FB867}"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544A8611-6945-3947-A74C-84DB1B8947B7}" type="datetime2">
              <a:rPr lang="en-US" smtClean="0"/>
              <a:pPr>
                <a:defRPr/>
              </a:pPr>
              <a:t>Thursday, November 13, 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2A6A0D1-51A6-0241-8965-F95E6157A0C4}" type="slidenum">
              <a:rPr lang="en-US" smtClean="0"/>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a:defRPr/>
            </a:pPr>
            <a:fld id="{B679257B-A61F-D440-9488-38C1114AA12D}" type="datetime2">
              <a:rPr lang="en-US" smtClean="0"/>
              <a:pPr>
                <a:defRPr/>
              </a:pPr>
              <a:t>Thursday, November 13, 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1ECFE9E6-C31B-694E-A9AD-3BA2A5FB56AC}" type="slidenum">
              <a:rPr lang="en-US" smtClean="0"/>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a:defRPr/>
            </a:pPr>
            <a:fld id="{8BD848A7-C177-A24B-9EDC-D7796903380A}" type="datetime2">
              <a:rPr lang="en-US" smtClean="0"/>
              <a:pPr>
                <a:defRPr/>
              </a:pPr>
              <a:t>Thursday, November 13, 2014</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2C69CA9-56E4-7C42-9E24-874E2B7C6B6A}" type="slidenum">
              <a:rPr lang="en-US" smtClean="0"/>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fld id="{108A6A95-F723-3A48-B7AF-571E59D36CBF}" type="datetime2">
              <a:rPr lang="en-US" smtClean="0"/>
              <a:pPr>
                <a:defRPr/>
              </a:pPr>
              <a:t>Thursday, November 13, 2014</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D48A3A1-A0BE-C74C-9B81-D37FEEB5B543}" type="slidenum">
              <a:rPr lang="en-US" smtClean="0"/>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935CD54-06AC-D642-9440-005B8DBF9BFD}" type="datetime2">
              <a:rPr lang="en-US" smtClean="0"/>
              <a:pPr>
                <a:defRPr/>
              </a:pPr>
              <a:t>Thursday, November 13, 2014</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ED8CBBBF-B33C-754E-BD62-C76AC3BDF4A5}"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DE20C69-8991-DA42-AC2A-03A6707CBF68}" type="datetime2">
              <a:rPr lang="en-US" smtClean="0"/>
              <a:pPr>
                <a:defRPr/>
              </a:pPr>
              <a:t>Thursday, November 13, 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B6F5C3A-E329-CF43-BB6A-6D2DB59B910A}" type="slidenum">
              <a:rPr lang="en-US" smtClean="0"/>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4826D64-079C-9B4B-9AB2-7D84102DF4A2}" type="datetime2">
              <a:rPr lang="en-US" smtClean="0"/>
              <a:pPr>
                <a:defRPr/>
              </a:pPr>
              <a:t>Thursday, November 13, 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83F4AF0-0C5B-7048-B928-AE37F84D5EA0}" type="slidenum">
              <a:rPr lang="en-US" smtClean="0"/>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fld id="{D106FFAA-EB1E-E243-84DF-51B9EC1F7DE3}" type="datetime2">
              <a:rPr lang="en-US" smtClean="0"/>
              <a:pPr>
                <a:defRPr/>
              </a:pPr>
              <a:t>Thursday, November 13, 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BED9E39-EEE7-0148-A9D9-9BBAA5D63382}"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fld id="{F80FA032-581C-E844-BBD5-F8310B58EC00}" type="datetime2">
              <a:rPr lang="en-US" smtClean="0"/>
              <a:pPr>
                <a:defRPr/>
              </a:pPr>
              <a:t>Thursday, November 13, 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635FCFD-35DD-444D-9D26-28079A610E55}"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89" name="Rectangle 81"/>
          <p:cNvSpPr>
            <a:spLocks noChangeArrowheads="1"/>
          </p:cNvSpPr>
          <p:nvPr/>
        </p:nvSpPr>
        <p:spPr bwMode="gray">
          <a:xfrm>
            <a:off x="0" y="6308725"/>
            <a:ext cx="9144000" cy="549275"/>
          </a:xfrm>
          <a:prstGeom prst="rect">
            <a:avLst/>
          </a:prstGeom>
          <a:solidFill>
            <a:srgbClr val="00256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Arial" charset="0"/>
            </a:endParaRPr>
          </a:p>
        </p:txBody>
      </p:sp>
      <p:sp>
        <p:nvSpPr>
          <p:cNvPr id="17467" name="Rectangle 59"/>
          <p:cNvSpPr>
            <a:spLocks noChangeArrowheads="1"/>
          </p:cNvSpPr>
          <p:nvPr/>
        </p:nvSpPr>
        <p:spPr bwMode="gray">
          <a:xfrm>
            <a:off x="0" y="0"/>
            <a:ext cx="9144000" cy="908050"/>
          </a:xfrm>
          <a:prstGeom prst="rect">
            <a:avLst/>
          </a:prstGeom>
          <a:solidFill>
            <a:srgbClr val="00256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Arial" charset="0"/>
            </a:endParaRPr>
          </a:p>
        </p:txBody>
      </p:sp>
      <p:sp>
        <p:nvSpPr>
          <p:cNvPr id="17447" name="Rectangle 39"/>
          <p:cNvSpPr>
            <a:spLocks noGrp="1" noChangeArrowheads="1"/>
          </p:cNvSpPr>
          <p:nvPr>
            <p:ph type="dt" sz="half" idx="2"/>
          </p:nvPr>
        </p:nvSpPr>
        <p:spPr bwMode="white">
          <a:xfrm>
            <a:off x="250825" y="6381750"/>
            <a:ext cx="2736850" cy="354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spcBef>
                <a:spcPct val="0"/>
              </a:spcBef>
              <a:buClrTx/>
              <a:buSzTx/>
              <a:buFontTx/>
              <a:buNone/>
              <a:defRPr sz="1400" smtClean="0">
                <a:solidFill>
                  <a:schemeClr val="tx1"/>
                </a:solidFill>
                <a:effectLst/>
                <a:latin typeface="+mn-lt"/>
                <a:cs typeface="Arial" charset="0"/>
              </a:defRPr>
            </a:lvl1pPr>
          </a:lstStyle>
          <a:p>
            <a:pPr>
              <a:defRPr/>
            </a:pPr>
            <a:fld id="{DA4414B4-86E1-2444-9043-AC98C717B5B5}" type="datetime2">
              <a:rPr lang="en-US"/>
              <a:pPr>
                <a:defRPr/>
              </a:pPr>
              <a:t>Thursday, November 13, 2014</a:t>
            </a:fld>
            <a:endParaRPr lang="en-US" dirty="0"/>
          </a:p>
        </p:txBody>
      </p:sp>
      <p:sp>
        <p:nvSpPr>
          <p:cNvPr id="17448" name="Rectangle 40"/>
          <p:cNvSpPr>
            <a:spLocks noGrp="1" noChangeArrowheads="1"/>
          </p:cNvSpPr>
          <p:nvPr>
            <p:ph type="ftr" sz="quarter" idx="3"/>
          </p:nvPr>
        </p:nvSpPr>
        <p:spPr bwMode="white">
          <a:xfrm>
            <a:off x="3124200" y="6381750"/>
            <a:ext cx="4111625" cy="354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spcBef>
                <a:spcPct val="0"/>
              </a:spcBef>
              <a:buClrTx/>
              <a:buSzTx/>
              <a:buFontTx/>
              <a:buNone/>
              <a:defRPr sz="1400" smtClean="0">
                <a:solidFill>
                  <a:schemeClr val="tx1"/>
                </a:solidFill>
                <a:effectLst/>
                <a:latin typeface="+mn-lt"/>
                <a:cs typeface="Arial" charset="0"/>
              </a:defRPr>
            </a:lvl1pPr>
          </a:lstStyle>
          <a:p>
            <a:pPr>
              <a:defRPr/>
            </a:pPr>
            <a:endParaRPr lang="en-US" dirty="0"/>
          </a:p>
        </p:txBody>
      </p:sp>
      <p:sp>
        <p:nvSpPr>
          <p:cNvPr id="17449" name="Rectangle 41"/>
          <p:cNvSpPr>
            <a:spLocks noGrp="1" noChangeArrowheads="1"/>
          </p:cNvSpPr>
          <p:nvPr>
            <p:ph type="sldNum" sz="quarter" idx="4"/>
          </p:nvPr>
        </p:nvSpPr>
        <p:spPr bwMode="white">
          <a:xfrm>
            <a:off x="7380288" y="6381750"/>
            <a:ext cx="1512887" cy="354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400" smtClean="0">
                <a:solidFill>
                  <a:schemeClr val="tx1"/>
                </a:solidFill>
                <a:effectLst/>
                <a:latin typeface="+mn-lt"/>
                <a:cs typeface="Arial" charset="0"/>
              </a:defRPr>
            </a:lvl1pPr>
          </a:lstStyle>
          <a:p>
            <a:pPr>
              <a:defRPr/>
            </a:pPr>
            <a:fld id="{00664175-FF8C-1045-A99C-C47AEAC66CE6}" type="slidenum">
              <a:rPr lang="en-US"/>
              <a:pPr>
                <a:defRPr/>
              </a:pPr>
              <a:t>‹#›</a:t>
            </a:fld>
            <a:endParaRPr lang="en-US" dirty="0"/>
          </a:p>
        </p:txBody>
      </p:sp>
      <p:sp>
        <p:nvSpPr>
          <p:cNvPr id="17464" name="Rectangle 56"/>
          <p:cNvSpPr>
            <a:spLocks noGrp="1" noChangeArrowheads="1"/>
          </p:cNvSpPr>
          <p:nvPr>
            <p:ph type="title"/>
          </p:nvPr>
        </p:nvSpPr>
        <p:spPr bwMode="white">
          <a:xfrm>
            <a:off x="2700338" y="115888"/>
            <a:ext cx="6192837" cy="72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endParaRPr lang="en-US"/>
          </a:p>
        </p:txBody>
      </p:sp>
      <p:sp>
        <p:nvSpPr>
          <p:cNvPr id="17466" name="Rectangle 58"/>
          <p:cNvSpPr>
            <a:spLocks noGrp="1" noChangeArrowheads="1"/>
          </p:cNvSpPr>
          <p:nvPr>
            <p:ph type="body" idx="1"/>
          </p:nvPr>
        </p:nvSpPr>
        <p:spPr bwMode="auto">
          <a:xfrm>
            <a:off x="250825" y="1125538"/>
            <a:ext cx="8424863" cy="5000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pic>
        <p:nvPicPr>
          <p:cNvPr id="1033" name="Picture 83" descr="uoyo_alpha"/>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white">
          <a:xfrm>
            <a:off x="250825" y="115888"/>
            <a:ext cx="2368550"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 name="Picture 85" descr="shield_white"/>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1258888" y="404813"/>
            <a:ext cx="3556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680"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spd="med"/>
  <p:txStyles>
    <p:titleStyle>
      <a:lvl1pPr algn="r" rtl="0" eaLnBrk="1" fontAlgn="base" hangingPunct="1">
        <a:spcBef>
          <a:spcPct val="0"/>
        </a:spcBef>
        <a:spcAft>
          <a:spcPct val="0"/>
        </a:spcAft>
        <a:defRPr sz="3200">
          <a:solidFill>
            <a:schemeClr val="tx1"/>
          </a:solidFill>
          <a:latin typeface="+mj-lt"/>
          <a:ea typeface="+mj-ea"/>
          <a:cs typeface="+mj-cs"/>
        </a:defRPr>
      </a:lvl1pPr>
      <a:lvl2pPr algn="r" rtl="0" eaLnBrk="1" fontAlgn="base" hangingPunct="1">
        <a:spcBef>
          <a:spcPct val="0"/>
        </a:spcBef>
        <a:spcAft>
          <a:spcPct val="0"/>
        </a:spcAft>
        <a:defRPr sz="3200">
          <a:solidFill>
            <a:schemeClr val="tx1"/>
          </a:solidFill>
          <a:latin typeface="Arial" charset="0"/>
          <a:ea typeface="ＭＳ Ｐゴシック" charset="0"/>
          <a:cs typeface="Arial" charset="0"/>
        </a:defRPr>
      </a:lvl2pPr>
      <a:lvl3pPr algn="r" rtl="0" eaLnBrk="1" fontAlgn="base" hangingPunct="1">
        <a:spcBef>
          <a:spcPct val="0"/>
        </a:spcBef>
        <a:spcAft>
          <a:spcPct val="0"/>
        </a:spcAft>
        <a:defRPr sz="3200">
          <a:solidFill>
            <a:schemeClr val="tx1"/>
          </a:solidFill>
          <a:latin typeface="Arial" charset="0"/>
          <a:ea typeface="ＭＳ Ｐゴシック" charset="0"/>
          <a:cs typeface="Arial" charset="0"/>
        </a:defRPr>
      </a:lvl3pPr>
      <a:lvl4pPr algn="r" rtl="0" eaLnBrk="1" fontAlgn="base" hangingPunct="1">
        <a:spcBef>
          <a:spcPct val="0"/>
        </a:spcBef>
        <a:spcAft>
          <a:spcPct val="0"/>
        </a:spcAft>
        <a:defRPr sz="3200">
          <a:solidFill>
            <a:schemeClr val="tx1"/>
          </a:solidFill>
          <a:latin typeface="Arial" charset="0"/>
          <a:ea typeface="ＭＳ Ｐゴシック" charset="0"/>
          <a:cs typeface="Arial" charset="0"/>
        </a:defRPr>
      </a:lvl4pPr>
      <a:lvl5pPr algn="r" rtl="0" eaLnBrk="1" fontAlgn="base" hangingPunct="1">
        <a:spcBef>
          <a:spcPct val="0"/>
        </a:spcBef>
        <a:spcAft>
          <a:spcPct val="0"/>
        </a:spcAft>
        <a:defRPr sz="3200">
          <a:solidFill>
            <a:schemeClr val="tx1"/>
          </a:solidFill>
          <a:latin typeface="Arial" charset="0"/>
          <a:ea typeface="ＭＳ Ｐゴシック" charset="0"/>
          <a:cs typeface="Arial" charset="0"/>
        </a:defRPr>
      </a:lvl5pPr>
      <a:lvl6pPr marL="457200" algn="r" rtl="0" eaLnBrk="1" fontAlgn="base" hangingPunct="1">
        <a:spcBef>
          <a:spcPct val="0"/>
        </a:spcBef>
        <a:spcAft>
          <a:spcPct val="0"/>
        </a:spcAft>
        <a:defRPr sz="3200">
          <a:solidFill>
            <a:schemeClr val="tx1"/>
          </a:solidFill>
          <a:latin typeface="Arial" charset="0"/>
          <a:ea typeface="ＭＳ Ｐゴシック" charset="0"/>
          <a:cs typeface="Arial" charset="0"/>
        </a:defRPr>
      </a:lvl6pPr>
      <a:lvl7pPr marL="914400" algn="r" rtl="0" eaLnBrk="1" fontAlgn="base" hangingPunct="1">
        <a:spcBef>
          <a:spcPct val="0"/>
        </a:spcBef>
        <a:spcAft>
          <a:spcPct val="0"/>
        </a:spcAft>
        <a:defRPr sz="3200">
          <a:solidFill>
            <a:schemeClr val="tx1"/>
          </a:solidFill>
          <a:latin typeface="Arial" charset="0"/>
          <a:ea typeface="ＭＳ Ｐゴシック" charset="0"/>
          <a:cs typeface="Arial" charset="0"/>
        </a:defRPr>
      </a:lvl7pPr>
      <a:lvl8pPr marL="1371600" algn="r" rtl="0" eaLnBrk="1" fontAlgn="base" hangingPunct="1">
        <a:spcBef>
          <a:spcPct val="0"/>
        </a:spcBef>
        <a:spcAft>
          <a:spcPct val="0"/>
        </a:spcAft>
        <a:defRPr sz="3200">
          <a:solidFill>
            <a:schemeClr val="tx1"/>
          </a:solidFill>
          <a:latin typeface="Arial" charset="0"/>
          <a:ea typeface="ＭＳ Ｐゴシック" charset="0"/>
          <a:cs typeface="Arial" charset="0"/>
        </a:defRPr>
      </a:lvl8pPr>
      <a:lvl9pPr marL="1828800" algn="r" rtl="0" eaLnBrk="1" fontAlgn="base" hangingPunct="1">
        <a:spcBef>
          <a:spcPct val="0"/>
        </a:spcBef>
        <a:spcAft>
          <a:spcPct val="0"/>
        </a:spcAft>
        <a:defRPr sz="3200">
          <a:solidFill>
            <a:schemeClr val="tx1"/>
          </a:solidFill>
          <a:latin typeface="Arial" charset="0"/>
          <a:ea typeface="ＭＳ Ｐゴシック" charset="0"/>
          <a:cs typeface="Arial" charset="0"/>
        </a:defRPr>
      </a:lvl9pPr>
    </p:titleStyle>
    <p:bodyStyle>
      <a:lvl1pPr marL="342900" indent="-342900" algn="l" rtl="0" eaLnBrk="1" fontAlgn="base" hangingPunct="1">
        <a:spcBef>
          <a:spcPct val="30000"/>
        </a:spcBef>
        <a:spcAft>
          <a:spcPct val="0"/>
        </a:spcAft>
        <a:buClr>
          <a:srgbClr val="002569"/>
        </a:buClr>
        <a:buSzPct val="65000"/>
        <a:buFont typeface="Wingdings" charset="0"/>
        <a:buChar char="n"/>
        <a:defRPr sz="3200">
          <a:solidFill>
            <a:srgbClr val="000000"/>
          </a:solidFill>
          <a:latin typeface="+mn-lt"/>
          <a:ea typeface="+mn-ea"/>
          <a:cs typeface="+mn-cs"/>
        </a:defRPr>
      </a:lvl1pPr>
      <a:lvl2pPr marL="742950" indent="-285750" algn="l" rtl="0" eaLnBrk="1" fontAlgn="base" hangingPunct="1">
        <a:spcBef>
          <a:spcPct val="30000"/>
        </a:spcBef>
        <a:spcAft>
          <a:spcPct val="0"/>
        </a:spcAft>
        <a:buClr>
          <a:srgbClr val="002569"/>
        </a:buClr>
        <a:buSzPct val="65000"/>
        <a:buFont typeface="Wingdings" charset="0"/>
        <a:buChar char="n"/>
        <a:defRPr sz="3000">
          <a:solidFill>
            <a:srgbClr val="000000"/>
          </a:solidFill>
          <a:latin typeface="+mn-lt"/>
          <a:ea typeface="Arial" charset="0"/>
          <a:cs typeface="+mn-cs"/>
        </a:defRPr>
      </a:lvl2pPr>
      <a:lvl3pPr marL="1143000" indent="-228600" algn="l" rtl="0" eaLnBrk="1" fontAlgn="base" hangingPunct="1">
        <a:spcBef>
          <a:spcPct val="30000"/>
        </a:spcBef>
        <a:spcAft>
          <a:spcPct val="0"/>
        </a:spcAft>
        <a:buClr>
          <a:srgbClr val="002569"/>
        </a:buClr>
        <a:buSzPct val="65000"/>
        <a:buFont typeface="Wingdings" charset="0"/>
        <a:buChar char="n"/>
        <a:defRPr sz="2800">
          <a:solidFill>
            <a:srgbClr val="000000"/>
          </a:solidFill>
          <a:latin typeface="+mn-lt"/>
          <a:ea typeface="Arial" charset="0"/>
          <a:cs typeface="+mn-cs"/>
        </a:defRPr>
      </a:lvl3pPr>
      <a:lvl4pPr marL="1600200" indent="-228600" algn="l" rtl="0" eaLnBrk="1" fontAlgn="base" hangingPunct="1">
        <a:spcBef>
          <a:spcPct val="30000"/>
        </a:spcBef>
        <a:spcAft>
          <a:spcPct val="0"/>
        </a:spcAft>
        <a:buClr>
          <a:srgbClr val="002569"/>
        </a:buClr>
        <a:buSzPct val="65000"/>
        <a:buFont typeface="Wingdings" charset="0"/>
        <a:buChar char="n"/>
        <a:defRPr sz="2600">
          <a:solidFill>
            <a:srgbClr val="000000"/>
          </a:solidFill>
          <a:latin typeface="+mn-lt"/>
          <a:ea typeface="Arial" charset="0"/>
          <a:cs typeface="+mn-cs"/>
        </a:defRPr>
      </a:lvl4pPr>
      <a:lvl5pPr marL="2057400" indent="-228600" algn="l" rtl="0" eaLnBrk="1" fontAlgn="base" hangingPunct="1">
        <a:spcBef>
          <a:spcPct val="30000"/>
        </a:spcBef>
        <a:spcAft>
          <a:spcPct val="0"/>
        </a:spcAft>
        <a:buClr>
          <a:srgbClr val="002569"/>
        </a:buClr>
        <a:buSzPct val="65000"/>
        <a:buFont typeface="Wingdings" charset="0"/>
        <a:buChar char="n"/>
        <a:defRPr sz="2400">
          <a:solidFill>
            <a:srgbClr val="000000"/>
          </a:solidFill>
          <a:latin typeface="+mn-lt"/>
          <a:ea typeface="Arial" charset="0"/>
          <a:cs typeface="+mn-cs"/>
        </a:defRPr>
      </a:lvl5pPr>
      <a:lvl6pPr marL="2514600" indent="-228600" algn="l" rtl="0" eaLnBrk="1" fontAlgn="base" hangingPunct="1">
        <a:spcBef>
          <a:spcPct val="30000"/>
        </a:spcBef>
        <a:spcAft>
          <a:spcPct val="0"/>
        </a:spcAft>
        <a:buClr>
          <a:srgbClr val="002569"/>
        </a:buClr>
        <a:buSzPct val="65000"/>
        <a:buFont typeface="Wingdings" charset="0"/>
        <a:buChar char="n"/>
        <a:defRPr sz="2400">
          <a:solidFill>
            <a:srgbClr val="000000"/>
          </a:solidFill>
          <a:latin typeface="+mn-lt"/>
          <a:ea typeface="Arial" charset="0"/>
          <a:cs typeface="+mn-cs"/>
        </a:defRPr>
      </a:lvl6pPr>
      <a:lvl7pPr marL="2971800" indent="-228600" algn="l" rtl="0" eaLnBrk="1" fontAlgn="base" hangingPunct="1">
        <a:spcBef>
          <a:spcPct val="30000"/>
        </a:spcBef>
        <a:spcAft>
          <a:spcPct val="0"/>
        </a:spcAft>
        <a:buClr>
          <a:srgbClr val="002569"/>
        </a:buClr>
        <a:buSzPct val="65000"/>
        <a:buFont typeface="Wingdings" charset="0"/>
        <a:buChar char="n"/>
        <a:defRPr sz="2400">
          <a:solidFill>
            <a:srgbClr val="000000"/>
          </a:solidFill>
          <a:latin typeface="+mn-lt"/>
          <a:ea typeface="Arial" charset="0"/>
          <a:cs typeface="+mn-cs"/>
        </a:defRPr>
      </a:lvl7pPr>
      <a:lvl8pPr marL="3429000" indent="-228600" algn="l" rtl="0" eaLnBrk="1" fontAlgn="base" hangingPunct="1">
        <a:spcBef>
          <a:spcPct val="30000"/>
        </a:spcBef>
        <a:spcAft>
          <a:spcPct val="0"/>
        </a:spcAft>
        <a:buClr>
          <a:srgbClr val="002569"/>
        </a:buClr>
        <a:buSzPct val="65000"/>
        <a:buFont typeface="Wingdings" charset="0"/>
        <a:buChar char="n"/>
        <a:defRPr sz="2400">
          <a:solidFill>
            <a:srgbClr val="000000"/>
          </a:solidFill>
          <a:latin typeface="+mn-lt"/>
          <a:ea typeface="Arial" charset="0"/>
          <a:cs typeface="+mn-cs"/>
        </a:defRPr>
      </a:lvl8pPr>
      <a:lvl9pPr marL="3886200" indent="-228600" algn="l" rtl="0" eaLnBrk="1" fontAlgn="base" hangingPunct="1">
        <a:spcBef>
          <a:spcPct val="30000"/>
        </a:spcBef>
        <a:spcAft>
          <a:spcPct val="0"/>
        </a:spcAft>
        <a:buClr>
          <a:srgbClr val="002569"/>
        </a:buClr>
        <a:buSzPct val="65000"/>
        <a:buFont typeface="Wingdings" charset="0"/>
        <a:buChar char="n"/>
        <a:defRPr sz="2400">
          <a:solidFill>
            <a:srgbClr val="000000"/>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A4414B4-86E1-2444-9043-AC98C717B5B5}" type="datetime2">
              <a:rPr lang="en-US" smtClean="0"/>
              <a:pPr>
                <a:defRPr/>
              </a:pPr>
              <a:t>Thursday, November 13, 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0664175-FF8C-1045-A99C-C47AEAC66CE6}"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hyperlink" Target="http://www.york.ac.uk/spsw/onlinestudy/"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mailto:sally.brooks@york.ac.uk"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mailto:richard.grimes@york.ac.uk"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51520" y="1772816"/>
            <a:ext cx="8642350" cy="792435"/>
          </a:xfrm>
        </p:spPr>
        <p:txBody>
          <a:bodyPr/>
          <a:lstStyle/>
          <a:p>
            <a:pPr eaLnBrk="1" hangingPunct="1">
              <a:defRPr/>
            </a:pPr>
            <a:r>
              <a:rPr lang="en-US" sz="3800" dirty="0" smtClean="0"/>
              <a:t>Showcasing our </a:t>
            </a:r>
            <a:r>
              <a:rPr lang="en-US" sz="3800" dirty="0" err="1" smtClean="0"/>
              <a:t>programmes</a:t>
            </a:r>
            <a:r>
              <a:rPr lang="en-US" sz="3800" dirty="0" smtClean="0"/>
              <a:t> for aid and development professionals</a:t>
            </a:r>
          </a:p>
        </p:txBody>
      </p:sp>
      <p:sp>
        <p:nvSpPr>
          <p:cNvPr id="2051" name="Rectangle 3"/>
          <p:cNvSpPr>
            <a:spLocks noGrp="1" noChangeArrowheads="1"/>
          </p:cNvSpPr>
          <p:nvPr>
            <p:ph type="subTitle" idx="1"/>
          </p:nvPr>
        </p:nvSpPr>
        <p:spPr>
          <a:xfrm>
            <a:off x="251520" y="2390255"/>
            <a:ext cx="8642350" cy="936625"/>
          </a:xfrm>
        </p:spPr>
        <p:txBody>
          <a:bodyPr/>
          <a:lstStyle/>
          <a:p>
            <a:pPr>
              <a:defRPr/>
            </a:pPr>
            <a:endParaRPr lang="en-GB" sz="2400" dirty="0" smtClean="0"/>
          </a:p>
          <a:p>
            <a:pPr>
              <a:defRPr/>
            </a:pPr>
            <a:r>
              <a:rPr lang="en-GB" sz="2400" dirty="0" smtClean="0"/>
              <a:t>Find us at E26 in the Careers and Training Pavilion</a:t>
            </a:r>
            <a:endParaRPr lang="en-US" sz="2400" i="1" dirty="0" smtClean="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1026" name="Picture 2" descr="http://i.dailymail.co.uk/i/pix/2012/09/24/article-2207780-14ACE487000005DC-121_634x425.jpg"/>
          <p:cNvPicPr>
            <a:picLocks noChangeAspect="1" noChangeArrowheads="1"/>
          </p:cNvPicPr>
          <p:nvPr/>
        </p:nvPicPr>
        <p:blipFill>
          <a:blip r:embed="rId2"/>
          <a:srcRect/>
          <a:stretch>
            <a:fillRect/>
          </a:stretch>
        </p:blipFill>
        <p:spPr bwMode="auto">
          <a:xfrm>
            <a:off x="683568" y="476672"/>
            <a:ext cx="6038850" cy="4048125"/>
          </a:xfrm>
          <a:prstGeom prst="rect">
            <a:avLst/>
          </a:prstGeom>
          <a:noFill/>
        </p:spPr>
      </p:pic>
      <p:pic>
        <p:nvPicPr>
          <p:cNvPr id="1028" name="Picture 4" descr="https://c1.staticflickr.com/7/6069/6088520807_51cb981023_z.jpg"/>
          <p:cNvPicPr>
            <a:picLocks noChangeAspect="1" noChangeArrowheads="1"/>
          </p:cNvPicPr>
          <p:nvPr/>
        </p:nvPicPr>
        <p:blipFill>
          <a:blip r:embed="rId3"/>
          <a:srcRect/>
          <a:stretch>
            <a:fillRect/>
          </a:stretch>
        </p:blipFill>
        <p:spPr bwMode="auto">
          <a:xfrm>
            <a:off x="5380676" y="3664725"/>
            <a:ext cx="3135042" cy="2880320"/>
          </a:xfrm>
          <a:prstGeom prst="rect">
            <a:avLst/>
          </a:prstGeom>
          <a:noFill/>
        </p:spPr>
      </p:pic>
      <p:pic>
        <p:nvPicPr>
          <p:cNvPr id="1030" name="Picture 6" descr="https://encrypted-tbn0.gstatic.com/images?q=tbn:ANd9GcTwTxBzYheomWQUN3njb2MQftDpuafxS9TOY6T1k-v02GdRfqRM"/>
          <p:cNvPicPr>
            <a:picLocks noChangeAspect="1" noChangeArrowheads="1"/>
          </p:cNvPicPr>
          <p:nvPr/>
        </p:nvPicPr>
        <p:blipFill>
          <a:blip r:embed="rId4"/>
          <a:srcRect/>
          <a:stretch>
            <a:fillRect/>
          </a:stretch>
        </p:blipFill>
        <p:spPr bwMode="auto">
          <a:xfrm>
            <a:off x="686301" y="4797152"/>
            <a:ext cx="2628900" cy="1743076"/>
          </a:xfrm>
          <a:prstGeom prst="rect">
            <a:avLst/>
          </a:prstGeom>
          <a:noFill/>
        </p:spPr>
      </p:pic>
      <p:pic>
        <p:nvPicPr>
          <p:cNvPr id="7" name="Picture 6" descr="http://www.york.ac.uk/media/abouttheuniversity/maps/map-uk.png"/>
          <p:cNvPicPr/>
          <p:nvPr/>
        </p:nvPicPr>
        <p:blipFill>
          <a:blip r:embed="rId5"/>
          <a:srcRect/>
          <a:stretch>
            <a:fillRect/>
          </a:stretch>
        </p:blipFill>
        <p:spPr bwMode="auto">
          <a:xfrm>
            <a:off x="7092280" y="404664"/>
            <a:ext cx="1656184" cy="2520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1026" name="Picture 2" descr="C:\Users\User\Downloads\Logo_SPSWonlineYork_1.jpg"/>
          <p:cNvPicPr>
            <a:picLocks noChangeAspect="1" noChangeArrowheads="1"/>
          </p:cNvPicPr>
          <p:nvPr/>
        </p:nvPicPr>
        <p:blipFill>
          <a:blip r:embed="rId2" cstate="print"/>
          <a:srcRect/>
          <a:stretch>
            <a:fillRect/>
          </a:stretch>
        </p:blipFill>
        <p:spPr bwMode="auto">
          <a:xfrm>
            <a:off x="1475656" y="2420888"/>
            <a:ext cx="6032327" cy="2312392"/>
          </a:xfrm>
          <a:prstGeom prst="rect">
            <a:avLst/>
          </a:prstGeom>
          <a:noFill/>
        </p:spPr>
      </p:pic>
      <p:pic>
        <p:nvPicPr>
          <p:cNvPr id="1028" name="Picture 4" descr="http://academicpositions.eu/content/uploads/2013/02/UniYorkLogo.png"/>
          <p:cNvPicPr>
            <a:picLocks noChangeAspect="1" noChangeArrowheads="1"/>
          </p:cNvPicPr>
          <p:nvPr/>
        </p:nvPicPr>
        <p:blipFill>
          <a:blip r:embed="rId3" cstate="print"/>
          <a:srcRect/>
          <a:stretch>
            <a:fillRect/>
          </a:stretch>
        </p:blipFill>
        <p:spPr bwMode="auto">
          <a:xfrm>
            <a:off x="578384" y="620688"/>
            <a:ext cx="7983691" cy="1002769"/>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Masters and short courses</a:t>
            </a:r>
            <a:endParaRPr lang="en-GB" dirty="0"/>
          </a:p>
        </p:txBody>
      </p:sp>
      <p:sp>
        <p:nvSpPr>
          <p:cNvPr id="3" name="Content Placeholder 2"/>
          <p:cNvSpPr>
            <a:spLocks noGrp="1"/>
          </p:cNvSpPr>
          <p:nvPr>
            <p:ph idx="1"/>
          </p:nvPr>
        </p:nvSpPr>
        <p:spPr/>
        <p:txBody>
          <a:bodyPr/>
          <a:lstStyle/>
          <a:p>
            <a:endParaRPr lang="en-GB" dirty="0" smtClean="0"/>
          </a:p>
          <a:p>
            <a:r>
              <a:rPr lang="en-GB" dirty="0" smtClean="0"/>
              <a:t>Department of Social Policy and Social Work</a:t>
            </a:r>
          </a:p>
          <a:p>
            <a:r>
              <a:rPr lang="en-GB" dirty="0" smtClean="0"/>
              <a:t>York Law School</a:t>
            </a:r>
          </a:p>
          <a:p>
            <a:r>
              <a:rPr lang="en-GB" dirty="0" smtClean="0"/>
              <a:t>Post-war Reconstruction and Development Unit</a:t>
            </a:r>
          </a:p>
          <a:p>
            <a:r>
              <a:rPr lang="en-GB" dirty="0" smtClean="0"/>
              <a:t>Centre for Applied Human Rights</a:t>
            </a:r>
            <a:endParaRPr lang="en-GB"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Online Masters of Public Administration - International Development</a:t>
            </a:r>
            <a:endParaRPr lang="en-US" sz="3600" i="1" dirty="0"/>
          </a:p>
        </p:txBody>
      </p:sp>
      <p:sp>
        <p:nvSpPr>
          <p:cNvPr id="3" name="Content Placeholder 2"/>
          <p:cNvSpPr>
            <a:spLocks noGrp="1"/>
          </p:cNvSpPr>
          <p:nvPr>
            <p:ph idx="1"/>
          </p:nvPr>
        </p:nvSpPr>
        <p:spPr>
          <a:xfrm>
            <a:off x="457200" y="1631123"/>
            <a:ext cx="8229600" cy="4295036"/>
          </a:xfrm>
        </p:spPr>
        <p:txBody>
          <a:bodyPr>
            <a:normAutofit fontScale="85000" lnSpcReduction="20000"/>
          </a:bodyPr>
          <a:lstStyle/>
          <a:p>
            <a:r>
              <a:rPr lang="en-US" dirty="0" smtClean="0"/>
              <a:t>One of a range of online </a:t>
            </a:r>
            <a:r>
              <a:rPr lang="en-US" dirty="0" err="1" smtClean="0"/>
              <a:t>programmes</a:t>
            </a:r>
            <a:r>
              <a:rPr lang="en-US" dirty="0" smtClean="0"/>
              <a:t> in public policy and management:</a:t>
            </a:r>
          </a:p>
          <a:p>
            <a:pPr lvl="1"/>
            <a:r>
              <a:rPr lang="en-US" dirty="0" smtClean="0"/>
              <a:t>350 graduated with a Masters degree in last 10 years</a:t>
            </a:r>
          </a:p>
          <a:p>
            <a:pPr lvl="1"/>
            <a:r>
              <a:rPr lang="en-US" dirty="0" smtClean="0"/>
              <a:t>Currently 200+ students in 70 countries</a:t>
            </a:r>
          </a:p>
          <a:p>
            <a:r>
              <a:rPr lang="en-US" dirty="0"/>
              <a:t>C</a:t>
            </a:r>
            <a:r>
              <a:rPr lang="en-US" dirty="0" smtClean="0"/>
              <a:t>ombines academic excellence with professional development orientation</a:t>
            </a:r>
          </a:p>
          <a:p>
            <a:r>
              <a:rPr lang="en-US" dirty="0" smtClean="0"/>
              <a:t>Flexibility of online learning, with a clear structure and support of a dedicated </a:t>
            </a:r>
            <a:r>
              <a:rPr lang="en-US" dirty="0" err="1" smtClean="0"/>
              <a:t>programme</a:t>
            </a:r>
            <a:r>
              <a:rPr lang="en-US" dirty="0" smtClean="0"/>
              <a:t> team</a:t>
            </a:r>
          </a:p>
          <a:p>
            <a:r>
              <a:rPr lang="en-US" dirty="0" smtClean="0"/>
              <a:t>Commonwealth Scholarship Commission funding – awarded last 5 years</a:t>
            </a:r>
          </a:p>
          <a:p>
            <a:r>
              <a:rPr lang="en-US" dirty="0" smtClean="0">
                <a:hlinkClick r:id="rId2"/>
              </a:rPr>
              <a:t>http</a:t>
            </a:r>
            <a:r>
              <a:rPr lang="en-US" dirty="0">
                <a:hlinkClick r:id="rId2"/>
              </a:rPr>
              <a:t>://www.york.ac.uk/spsw/onlinestudy</a:t>
            </a:r>
            <a:r>
              <a:rPr lang="en-US" dirty="0" smtClean="0">
                <a:hlinkClick r:id="rId2"/>
              </a:rPr>
              <a:t>/</a:t>
            </a:r>
            <a:endParaRPr lang="en-US" dirty="0" smtClean="0"/>
          </a:p>
          <a:p>
            <a:endParaRPr lang="en-US" dirty="0"/>
          </a:p>
          <a:p>
            <a:endParaRPr lang="en-US" dirty="0" smtClean="0"/>
          </a:p>
          <a:p>
            <a:endParaRPr lang="en-US" dirty="0"/>
          </a:p>
        </p:txBody>
      </p:sp>
    </p:spTree>
    <p:extLst>
      <p:ext uri="{BB962C8B-B14F-4D97-AF65-F5344CB8AC3E}">
        <p14:creationId xmlns="" xmlns:p14="http://schemas.microsoft.com/office/powerpoint/2010/main" val="327116529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Online MPA - International Development (2)</a:t>
            </a:r>
            <a:endParaRPr lang="en-US" sz="3600" dirty="0"/>
          </a:p>
        </p:txBody>
      </p:sp>
      <p:sp>
        <p:nvSpPr>
          <p:cNvPr id="3" name="Content Placeholder 2"/>
          <p:cNvSpPr>
            <a:spLocks noGrp="1"/>
          </p:cNvSpPr>
          <p:nvPr>
            <p:ph idx="1"/>
          </p:nvPr>
        </p:nvSpPr>
        <p:spPr>
          <a:xfrm>
            <a:off x="457200" y="1572869"/>
            <a:ext cx="8229600" cy="4415684"/>
          </a:xfrm>
        </p:spPr>
        <p:txBody>
          <a:bodyPr>
            <a:normAutofit fontScale="70000" lnSpcReduction="20000"/>
          </a:bodyPr>
          <a:lstStyle/>
          <a:p>
            <a:pPr marL="0" indent="0">
              <a:buNone/>
            </a:pPr>
            <a:r>
              <a:rPr lang="en-US" dirty="0" err="1" smtClean="0"/>
              <a:t>Programme</a:t>
            </a:r>
            <a:r>
              <a:rPr lang="en-US" dirty="0" smtClean="0"/>
              <a:t> aim is to develop practitioners’ capacity to influence and lead the development and aid agenda. Key themes include:</a:t>
            </a:r>
          </a:p>
          <a:p>
            <a:pPr marL="0" indent="0">
              <a:buNone/>
            </a:pPr>
            <a:endParaRPr lang="en-US" dirty="0" smtClean="0"/>
          </a:p>
          <a:p>
            <a:r>
              <a:rPr lang="en-US" dirty="0" smtClean="0"/>
              <a:t>International development theory and practice – the social, political </a:t>
            </a:r>
            <a:r>
              <a:rPr lang="en-US" dirty="0"/>
              <a:t>and economic dimensions of development </a:t>
            </a:r>
          </a:p>
          <a:p>
            <a:r>
              <a:rPr lang="en-US" dirty="0"/>
              <a:t>The international context of public administration </a:t>
            </a:r>
            <a:r>
              <a:rPr lang="en-US" dirty="0" smtClean="0"/>
              <a:t>– issues and challenges in global </a:t>
            </a:r>
            <a:r>
              <a:rPr lang="en-US" dirty="0"/>
              <a:t>and state governance</a:t>
            </a:r>
          </a:p>
          <a:p>
            <a:r>
              <a:rPr lang="en-US" dirty="0"/>
              <a:t>P</a:t>
            </a:r>
            <a:r>
              <a:rPr lang="en-US" dirty="0" smtClean="0"/>
              <a:t>rocesses </a:t>
            </a:r>
            <a:r>
              <a:rPr lang="en-US" dirty="0"/>
              <a:t>of public </a:t>
            </a:r>
            <a:r>
              <a:rPr lang="en-US" dirty="0" smtClean="0"/>
              <a:t>policy – factors </a:t>
            </a:r>
            <a:r>
              <a:rPr lang="en-US" dirty="0"/>
              <a:t>that </a:t>
            </a:r>
            <a:r>
              <a:rPr lang="en-US" dirty="0" smtClean="0"/>
              <a:t>shape policy success </a:t>
            </a:r>
            <a:r>
              <a:rPr lang="en-US" dirty="0"/>
              <a:t>or </a:t>
            </a:r>
            <a:r>
              <a:rPr lang="en-US" dirty="0" smtClean="0"/>
              <a:t>failure. Influencing policy decisions</a:t>
            </a:r>
            <a:endParaRPr lang="en-US" dirty="0"/>
          </a:p>
          <a:p>
            <a:r>
              <a:rPr lang="en-US" dirty="0"/>
              <a:t>Strategic </a:t>
            </a:r>
            <a:r>
              <a:rPr lang="en-US" dirty="0" smtClean="0"/>
              <a:t>capability – strategic </a:t>
            </a:r>
            <a:r>
              <a:rPr lang="en-US" dirty="0"/>
              <a:t>planning, </a:t>
            </a:r>
            <a:r>
              <a:rPr lang="en-US" dirty="0" smtClean="0"/>
              <a:t>management </a:t>
            </a:r>
            <a:r>
              <a:rPr lang="en-US" dirty="0"/>
              <a:t>of public finances, </a:t>
            </a:r>
            <a:r>
              <a:rPr lang="en-US" dirty="0" smtClean="0"/>
              <a:t>leadership and </a:t>
            </a:r>
            <a:r>
              <a:rPr lang="en-US" dirty="0" err="1" smtClean="0"/>
              <a:t>organisational</a:t>
            </a:r>
            <a:r>
              <a:rPr lang="en-US" dirty="0" smtClean="0"/>
              <a:t> learning</a:t>
            </a:r>
          </a:p>
          <a:p>
            <a:endParaRPr lang="en-US" dirty="0"/>
          </a:p>
          <a:p>
            <a:pPr marL="0" indent="0">
              <a:buNone/>
            </a:pPr>
            <a:r>
              <a:rPr lang="en-US" sz="2600" dirty="0" smtClean="0"/>
              <a:t>Contact: </a:t>
            </a:r>
            <a:r>
              <a:rPr lang="en-US" sz="2600" dirty="0" err="1" smtClean="0"/>
              <a:t>Dr</a:t>
            </a:r>
            <a:r>
              <a:rPr lang="en-US" sz="2600" dirty="0" smtClean="0"/>
              <a:t> </a:t>
            </a:r>
            <a:r>
              <a:rPr lang="en-US" sz="2600" dirty="0"/>
              <a:t>S</a:t>
            </a:r>
            <a:r>
              <a:rPr lang="en-US" sz="2600" dirty="0" smtClean="0"/>
              <a:t>ally Brooks, Lecturer and </a:t>
            </a:r>
            <a:r>
              <a:rPr lang="en-US" sz="2600" dirty="0" err="1" smtClean="0"/>
              <a:t>Programme</a:t>
            </a:r>
            <a:r>
              <a:rPr lang="en-US" sz="2600" dirty="0" smtClean="0"/>
              <a:t> Director MPA-ID, Department of Social Policy and Social Work, University of York, UK. </a:t>
            </a:r>
            <a:r>
              <a:rPr lang="en-US" sz="2600" dirty="0" smtClean="0">
                <a:hlinkClick r:id="rId2"/>
              </a:rPr>
              <a:t>sally.brooks@york.ac.uk</a:t>
            </a:r>
            <a:r>
              <a:rPr lang="en-US" sz="2600" dirty="0" smtClean="0"/>
              <a:t> </a:t>
            </a:r>
            <a:endParaRPr lang="en-US" sz="2600" dirty="0"/>
          </a:p>
        </p:txBody>
      </p:sp>
    </p:spTree>
    <p:extLst>
      <p:ext uri="{BB962C8B-B14F-4D97-AF65-F5344CB8AC3E}">
        <p14:creationId xmlns="" xmlns:p14="http://schemas.microsoft.com/office/powerpoint/2010/main" val="307241163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York Law School</a:t>
            </a:r>
            <a:br>
              <a:rPr lang="en-GB" dirty="0" smtClean="0"/>
            </a:br>
            <a:r>
              <a:rPr lang="en-GB" dirty="0" smtClean="0"/>
              <a:t>University of York</a:t>
            </a:r>
            <a:endParaRPr lang="en-GB" dirty="0"/>
          </a:p>
        </p:txBody>
      </p:sp>
      <p:sp>
        <p:nvSpPr>
          <p:cNvPr id="3" name="Subtitle 2"/>
          <p:cNvSpPr>
            <a:spLocks noGrp="1"/>
          </p:cNvSpPr>
          <p:nvPr>
            <p:ph type="subTitle" idx="1"/>
          </p:nvPr>
        </p:nvSpPr>
        <p:spPr/>
        <p:txBody>
          <a:bodyPr/>
          <a:lstStyle/>
          <a:p>
            <a:r>
              <a:rPr lang="en-GB" dirty="0" smtClean="0"/>
              <a:t>LLM in the theory and practice of clinical legal education</a:t>
            </a:r>
            <a:endParaRPr lang="en-GB" dirty="0"/>
          </a:p>
        </p:txBody>
      </p:sp>
    </p:spTree>
    <p:extLst>
      <p:ext uri="{BB962C8B-B14F-4D97-AF65-F5344CB8AC3E}">
        <p14:creationId xmlns="" xmlns:p14="http://schemas.microsoft.com/office/powerpoint/2010/main" val="245286551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LLM in the ‘Clinic’</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Unique – builds on PBL method used at YLS</a:t>
            </a:r>
          </a:p>
          <a:p>
            <a:r>
              <a:rPr lang="en-GB" dirty="0" smtClean="0"/>
              <a:t>Aims to develop knowledge, skills and values in experiential learning in the setting of live-client legal clinics</a:t>
            </a:r>
          </a:p>
          <a:p>
            <a:r>
              <a:rPr lang="en-GB" dirty="0" smtClean="0"/>
              <a:t>Designed to build capacity – on completion of the programme students should be able to help establish and run legal clinics in any country</a:t>
            </a:r>
          </a:p>
          <a:p>
            <a:r>
              <a:rPr lang="en-GB" dirty="0" smtClean="0"/>
              <a:t>Shaped by the need to meet educational best practice, professional standards of legal service and unmet legal needs</a:t>
            </a:r>
          </a:p>
          <a:p>
            <a:endParaRPr lang="en-GB" dirty="0"/>
          </a:p>
        </p:txBody>
      </p:sp>
    </p:spTree>
    <p:extLst>
      <p:ext uri="{BB962C8B-B14F-4D97-AF65-F5344CB8AC3E}">
        <p14:creationId xmlns="" xmlns:p14="http://schemas.microsoft.com/office/powerpoint/2010/main" val="219694748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r>
              <a:rPr lang="en-GB" dirty="0" smtClean="0"/>
              <a:t>Students study:</a:t>
            </a:r>
          </a:p>
          <a:p>
            <a:r>
              <a:rPr lang="en-GB" dirty="0" smtClean="0"/>
              <a:t>Learning and teaching theory</a:t>
            </a:r>
          </a:p>
          <a:p>
            <a:r>
              <a:rPr lang="en-GB" dirty="0" smtClean="0"/>
              <a:t>Professional practice requirements</a:t>
            </a:r>
          </a:p>
          <a:p>
            <a:r>
              <a:rPr lang="en-GB" dirty="0" smtClean="0"/>
              <a:t>Client-centred lawyering</a:t>
            </a:r>
          </a:p>
          <a:p>
            <a:r>
              <a:rPr lang="en-GB" dirty="0" smtClean="0"/>
              <a:t>Access to justice and sustainable development </a:t>
            </a:r>
            <a:endParaRPr lang="en-GB" dirty="0"/>
          </a:p>
          <a:p>
            <a:r>
              <a:rPr lang="en-GB" dirty="0" smtClean="0"/>
              <a:t>Jurisdiction-specific requirements</a:t>
            </a:r>
          </a:p>
          <a:p>
            <a:r>
              <a:rPr lang="en-GB" dirty="0" smtClean="0"/>
              <a:t>Supervision (casework and other students)</a:t>
            </a:r>
          </a:p>
          <a:p>
            <a:endParaRPr lang="en-GB" dirty="0"/>
          </a:p>
          <a:p>
            <a:endParaRPr lang="en-GB" dirty="0"/>
          </a:p>
        </p:txBody>
      </p:sp>
    </p:spTree>
    <p:extLst>
      <p:ext uri="{BB962C8B-B14F-4D97-AF65-F5344CB8AC3E}">
        <p14:creationId xmlns="" xmlns:p14="http://schemas.microsoft.com/office/powerpoint/2010/main" val="156764521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lgn="ctr">
              <a:buNone/>
            </a:pPr>
            <a:r>
              <a:rPr lang="en-GB" dirty="0" smtClean="0"/>
              <a:t>For more details or for a discussion about the programme and its aims please contact:</a:t>
            </a:r>
          </a:p>
          <a:p>
            <a:pPr marL="0" indent="0" algn="ctr">
              <a:buNone/>
            </a:pPr>
            <a:endParaRPr lang="en-GB" dirty="0"/>
          </a:p>
          <a:p>
            <a:pPr marL="0" indent="0" algn="ctr">
              <a:buNone/>
            </a:pPr>
            <a:r>
              <a:rPr lang="en-GB" dirty="0" smtClean="0">
                <a:hlinkClick r:id="rId2"/>
              </a:rPr>
              <a:t>richard.grimes@york.ac.uk</a:t>
            </a:r>
            <a:endParaRPr lang="en-GB" dirty="0" smtClean="0"/>
          </a:p>
          <a:p>
            <a:pPr marL="0" indent="0" algn="ctr">
              <a:buNone/>
            </a:pPr>
            <a:r>
              <a:rPr lang="en-GB" dirty="0" smtClean="0"/>
              <a:t>Director of Clinical Programmes</a:t>
            </a:r>
          </a:p>
          <a:p>
            <a:pPr marL="0" indent="0" algn="ctr">
              <a:buNone/>
            </a:pPr>
            <a:r>
              <a:rPr lang="en-GB" dirty="0" smtClean="0"/>
              <a:t>York Law School  </a:t>
            </a:r>
            <a:endParaRPr lang="en-GB" dirty="0"/>
          </a:p>
        </p:txBody>
      </p:sp>
    </p:spTree>
    <p:extLst>
      <p:ext uri="{BB962C8B-B14F-4D97-AF65-F5344CB8AC3E}">
        <p14:creationId xmlns="" xmlns:p14="http://schemas.microsoft.com/office/powerpoint/2010/main" val="324528646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486" y="-113249"/>
            <a:ext cx="9207099" cy="69573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userfs\ged508\w2k\Desktop\Brochure Photos\PRDU full log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38" y="0"/>
            <a:ext cx="3725163" cy="155310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3825675" y="188640"/>
            <a:ext cx="5356156" cy="1692771"/>
          </a:xfrm>
          <a:prstGeom prst="rect">
            <a:avLst/>
          </a:prstGeom>
          <a:noFill/>
        </p:spPr>
        <p:txBody>
          <a:bodyPr wrap="square" rtlCol="0">
            <a:spAutoFit/>
          </a:bodyPr>
          <a:lstStyle/>
          <a:p>
            <a:pPr>
              <a:buNone/>
            </a:pPr>
            <a:r>
              <a:rPr lang="en-GB" sz="2000" dirty="0" smtClean="0">
                <a:solidFill>
                  <a:srgbClr val="C00000"/>
                </a:solidFill>
              </a:rPr>
              <a:t>Interdisciplinary centre of excellence pioneering the study of </a:t>
            </a:r>
            <a:r>
              <a:rPr lang="en-US" sz="2000" dirty="0" smtClean="0">
                <a:solidFill>
                  <a:srgbClr val="C00000"/>
                </a:solidFill>
              </a:rPr>
              <a:t>–</a:t>
            </a:r>
            <a:r>
              <a:rPr lang="en-GB" sz="2000" dirty="0" smtClean="0">
                <a:solidFill>
                  <a:srgbClr val="C00000"/>
                </a:solidFill>
              </a:rPr>
              <a:t> and responses to – conflict-affected countries, based at the University of York, UK. </a:t>
            </a:r>
          </a:p>
          <a:p>
            <a:endParaRPr lang="en-GB" dirty="0"/>
          </a:p>
        </p:txBody>
      </p:sp>
      <p:sp>
        <p:nvSpPr>
          <p:cNvPr id="7" name="Right Arrow 6"/>
          <p:cNvSpPr/>
          <p:nvPr/>
        </p:nvSpPr>
        <p:spPr>
          <a:xfrm rot="1864055">
            <a:off x="6649790" y="2231149"/>
            <a:ext cx="936104" cy="216025"/>
          </a:xfrm>
          <a:prstGeom prst="rightArrow">
            <a:avLst/>
          </a:prstGeom>
          <a:solidFill>
            <a:schemeClr val="accent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8652425">
            <a:off x="1738461" y="2217703"/>
            <a:ext cx="936104" cy="216025"/>
          </a:xfrm>
          <a:prstGeom prst="rightArrow">
            <a:avLst/>
          </a:prstGeom>
          <a:solidFill>
            <a:schemeClr val="accent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rot="5400000">
            <a:off x="4209704" y="2266973"/>
            <a:ext cx="722716" cy="216025"/>
          </a:xfrm>
          <a:prstGeom prst="rightArrow">
            <a:avLst/>
          </a:prstGeom>
          <a:solidFill>
            <a:schemeClr val="accent2">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79512" y="2855972"/>
            <a:ext cx="2664296" cy="1862048"/>
          </a:xfrm>
          <a:prstGeom prst="rect">
            <a:avLst/>
          </a:prstGeom>
          <a:noFill/>
        </p:spPr>
        <p:txBody>
          <a:bodyPr wrap="square" rtlCol="0">
            <a:spAutoFit/>
          </a:bodyPr>
          <a:lstStyle/>
          <a:p>
            <a:pPr algn="ctr"/>
            <a:r>
              <a:rPr lang="en-GB" b="1" dirty="0" smtClean="0">
                <a:solidFill>
                  <a:srgbClr val="C00000"/>
                </a:solidFill>
              </a:rPr>
              <a:t>TEACHING</a:t>
            </a:r>
          </a:p>
          <a:p>
            <a:pPr algn="ctr"/>
            <a:endParaRPr lang="en-GB" sz="300" b="1" dirty="0" smtClean="0">
              <a:solidFill>
                <a:srgbClr val="C00000"/>
              </a:solidFill>
            </a:endParaRPr>
          </a:p>
          <a:p>
            <a:pPr marL="285750" indent="-285750">
              <a:buFontTx/>
              <a:buChar char="-"/>
            </a:pPr>
            <a:r>
              <a:rPr lang="en-GB" dirty="0" smtClean="0">
                <a:solidFill>
                  <a:srgbClr val="C00000"/>
                </a:solidFill>
              </a:rPr>
              <a:t>Online MSc in International Humanitarian Affairs</a:t>
            </a:r>
          </a:p>
          <a:p>
            <a:pPr marL="285750" indent="-285750">
              <a:buFontTx/>
              <a:buChar char="-"/>
            </a:pPr>
            <a:r>
              <a:rPr lang="en-GB" dirty="0" smtClean="0">
                <a:solidFill>
                  <a:srgbClr val="C00000"/>
                </a:solidFill>
              </a:rPr>
              <a:t>MA and PhD in Post-War Recovery Studies </a:t>
            </a:r>
            <a:endParaRPr lang="en-GB" dirty="0">
              <a:solidFill>
                <a:srgbClr val="C00000"/>
              </a:solidFill>
            </a:endParaRPr>
          </a:p>
        </p:txBody>
      </p:sp>
      <p:sp>
        <p:nvSpPr>
          <p:cNvPr id="11" name="TextBox 10"/>
          <p:cNvSpPr txBox="1"/>
          <p:nvPr/>
        </p:nvSpPr>
        <p:spPr>
          <a:xfrm>
            <a:off x="3012404" y="2811247"/>
            <a:ext cx="3168352" cy="4087273"/>
          </a:xfrm>
          <a:prstGeom prst="rect">
            <a:avLst/>
          </a:prstGeom>
          <a:noFill/>
        </p:spPr>
        <p:txBody>
          <a:bodyPr wrap="square" rtlCol="0">
            <a:spAutoFit/>
          </a:bodyPr>
          <a:lstStyle/>
          <a:p>
            <a:pPr algn="ctr"/>
            <a:r>
              <a:rPr lang="en-GB" b="1" dirty="0" smtClean="0">
                <a:solidFill>
                  <a:srgbClr val="C00000"/>
                </a:solidFill>
              </a:rPr>
              <a:t>RESEARCH</a:t>
            </a:r>
          </a:p>
          <a:p>
            <a:pPr algn="ctr"/>
            <a:endParaRPr lang="en-GB" sz="300" b="1" dirty="0" smtClean="0">
              <a:solidFill>
                <a:srgbClr val="C00000"/>
              </a:solidFill>
            </a:endParaRPr>
          </a:p>
          <a:p>
            <a:pPr marL="285750" indent="-285750">
              <a:buFontTx/>
              <a:buChar char="-"/>
            </a:pPr>
            <a:r>
              <a:rPr lang="en-GB" dirty="0" smtClean="0">
                <a:solidFill>
                  <a:srgbClr val="C00000"/>
                </a:solidFill>
              </a:rPr>
              <a:t>Problem-solving focussed</a:t>
            </a:r>
          </a:p>
          <a:p>
            <a:pPr marL="285750" indent="-285750">
              <a:buFontTx/>
              <a:buChar char="-"/>
            </a:pPr>
            <a:r>
              <a:rPr lang="en-GB" dirty="0" smtClean="0">
                <a:solidFill>
                  <a:srgbClr val="C00000"/>
                </a:solidFill>
              </a:rPr>
              <a:t>Bridging international, national, and local perspectives</a:t>
            </a:r>
          </a:p>
          <a:p>
            <a:pPr marL="285750" indent="-285750">
              <a:buFontTx/>
              <a:buChar char="-"/>
            </a:pPr>
            <a:r>
              <a:rPr lang="en-GB" dirty="0" smtClean="0">
                <a:solidFill>
                  <a:srgbClr val="C00000"/>
                </a:solidFill>
              </a:rPr>
              <a:t>Engagement of communities as equal partners </a:t>
            </a:r>
          </a:p>
          <a:p>
            <a:pPr marL="285750" indent="-285750">
              <a:buFontTx/>
              <a:buChar char="-"/>
            </a:pPr>
            <a:r>
              <a:rPr lang="en-GB" dirty="0" smtClean="0">
                <a:solidFill>
                  <a:srgbClr val="C00000"/>
                </a:solidFill>
              </a:rPr>
              <a:t>Shaping policy &amp; practice in disaster and conflict interventions</a:t>
            </a:r>
            <a:endParaRPr lang="en-GB" dirty="0">
              <a:solidFill>
                <a:srgbClr val="C00000"/>
              </a:solidFill>
            </a:endParaRPr>
          </a:p>
        </p:txBody>
      </p:sp>
      <p:sp>
        <p:nvSpPr>
          <p:cNvPr id="12" name="TextBox 11"/>
          <p:cNvSpPr txBox="1"/>
          <p:nvPr/>
        </p:nvSpPr>
        <p:spPr>
          <a:xfrm>
            <a:off x="6084168" y="2810940"/>
            <a:ext cx="2971579" cy="2369880"/>
          </a:xfrm>
          <a:prstGeom prst="rect">
            <a:avLst/>
          </a:prstGeom>
          <a:noFill/>
        </p:spPr>
        <p:txBody>
          <a:bodyPr wrap="square" rtlCol="0">
            <a:spAutoFit/>
          </a:bodyPr>
          <a:lstStyle/>
          <a:p>
            <a:pPr algn="ctr"/>
            <a:r>
              <a:rPr lang="en-GB" b="1" dirty="0" smtClean="0">
                <a:solidFill>
                  <a:srgbClr val="C00000"/>
                </a:solidFill>
              </a:rPr>
              <a:t>PRACTICE</a:t>
            </a:r>
          </a:p>
          <a:p>
            <a:pPr algn="ctr"/>
            <a:endParaRPr lang="en-GB" sz="300" b="1" dirty="0" smtClean="0">
              <a:solidFill>
                <a:srgbClr val="C00000"/>
              </a:solidFill>
            </a:endParaRPr>
          </a:p>
          <a:p>
            <a:pPr marL="285750" indent="-285750">
              <a:buFontTx/>
              <a:buChar char="-"/>
            </a:pPr>
            <a:r>
              <a:rPr lang="en-GB" dirty="0" smtClean="0">
                <a:solidFill>
                  <a:srgbClr val="C00000"/>
                </a:solidFill>
              </a:rPr>
              <a:t>Bespoke Continuing Professional Development courses (CPDs) offered in the UK and in the field</a:t>
            </a:r>
          </a:p>
          <a:p>
            <a:pPr marL="285750" indent="-285750">
              <a:buFontTx/>
              <a:buChar char="-"/>
            </a:pPr>
            <a:r>
              <a:rPr lang="en-GB" dirty="0" smtClean="0">
                <a:solidFill>
                  <a:srgbClr val="C00000"/>
                </a:solidFill>
              </a:rPr>
              <a:t>Consultancies </a:t>
            </a:r>
          </a:p>
          <a:p>
            <a:pPr marL="285750" indent="-285750">
              <a:buFontTx/>
              <a:buChar char="-"/>
            </a:pPr>
            <a:r>
              <a:rPr lang="en-GB" dirty="0" smtClean="0">
                <a:solidFill>
                  <a:srgbClr val="C00000"/>
                </a:solidFill>
              </a:rPr>
              <a:t>Monitoring and Evaluation</a:t>
            </a:r>
          </a:p>
          <a:p>
            <a:pPr marL="285750" indent="-285750">
              <a:buFontTx/>
              <a:buChar char="-"/>
            </a:pPr>
            <a:endParaRPr lang="en-GB" dirty="0"/>
          </a:p>
        </p:txBody>
      </p:sp>
    </p:spTree>
    <p:extLst>
      <p:ext uri="{BB962C8B-B14F-4D97-AF65-F5344CB8AC3E}">
        <p14:creationId xmlns:p14="http://schemas.microsoft.com/office/powerpoint/2010/main" xmlns="" val="9807626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95000"/>
                </a:schemeClr>
              </a:solidFill>
            </a:endParaRPr>
          </a:p>
        </p:txBody>
      </p:sp>
      <p:sp>
        <p:nvSpPr>
          <p:cNvPr id="2" name="Title 1"/>
          <p:cNvSpPr>
            <a:spLocks noGrp="1"/>
          </p:cNvSpPr>
          <p:nvPr>
            <p:ph type="title"/>
          </p:nvPr>
        </p:nvSpPr>
        <p:spPr>
          <a:xfrm>
            <a:off x="467544" y="13672"/>
            <a:ext cx="8496944" cy="1759144"/>
          </a:xfrm>
        </p:spPr>
        <p:txBody>
          <a:bodyPr>
            <a:normAutofit/>
          </a:bodyPr>
          <a:lstStyle/>
          <a:p>
            <a:pPr algn="l">
              <a:lnSpc>
                <a:spcPct val="80000"/>
              </a:lnSpc>
            </a:pPr>
            <a:r>
              <a:rPr lang="en-GB" sz="2400" dirty="0" smtClean="0"/>
              <a:t>The </a:t>
            </a:r>
            <a:r>
              <a:rPr lang="en-GB" sz="2400" dirty="0" smtClean="0">
                <a:solidFill>
                  <a:srgbClr val="C00000"/>
                </a:solidFill>
              </a:rPr>
              <a:t>MSc in International Humanitarian Affairs </a:t>
            </a:r>
            <a:r>
              <a:rPr lang="en-GB" sz="2400" dirty="0" smtClean="0"/>
              <a:t>is unique as an interdisciplinary post-graduate programme offered exclusively online, delivered by the PRDU and the Overseas Development Institute’s Humanitarian Policy Group. </a:t>
            </a:r>
            <a:endParaRPr lang="en-GB" sz="2400" dirty="0"/>
          </a:p>
        </p:txBody>
      </p:sp>
      <p:sp>
        <p:nvSpPr>
          <p:cNvPr id="3" name="Content Placeholder 2"/>
          <p:cNvSpPr>
            <a:spLocks noGrp="1"/>
          </p:cNvSpPr>
          <p:nvPr>
            <p:ph idx="1"/>
          </p:nvPr>
        </p:nvSpPr>
        <p:spPr>
          <a:xfrm>
            <a:off x="395536" y="1700808"/>
            <a:ext cx="8352928" cy="4093915"/>
          </a:xfrm>
        </p:spPr>
        <p:txBody>
          <a:bodyPr>
            <a:normAutofit/>
          </a:bodyPr>
          <a:lstStyle/>
          <a:p>
            <a:pPr marL="0" indent="0">
              <a:lnSpc>
                <a:spcPct val="80000"/>
              </a:lnSpc>
              <a:buNone/>
            </a:pPr>
            <a:r>
              <a:rPr lang="en-GB" sz="2400" dirty="0" smtClean="0"/>
              <a:t>The MIHA provides a rigorous learning environment that cultivates the analytical and practical skills essential for professionals working in the humanitarian sector.  The programme:</a:t>
            </a:r>
            <a:endParaRPr lang="en-GB" sz="2400" dirty="0"/>
          </a:p>
        </p:txBody>
      </p:sp>
      <p:sp>
        <p:nvSpPr>
          <p:cNvPr id="6" name="Isosceles Triangle 5"/>
          <p:cNvSpPr/>
          <p:nvPr/>
        </p:nvSpPr>
        <p:spPr>
          <a:xfrm rot="5400000">
            <a:off x="1157371" y="2966889"/>
            <a:ext cx="216024" cy="216024"/>
          </a:xfrm>
          <a:prstGeom prs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428625" y="2856307"/>
            <a:ext cx="6552728" cy="1631216"/>
          </a:xfrm>
          <a:prstGeom prst="rect">
            <a:avLst/>
          </a:prstGeom>
          <a:noFill/>
        </p:spPr>
        <p:txBody>
          <a:bodyPr wrap="square" rtlCol="0">
            <a:spAutoFit/>
          </a:bodyPr>
          <a:lstStyle/>
          <a:p>
            <a:pPr>
              <a:buNone/>
            </a:pPr>
            <a:r>
              <a:rPr lang="en-US" dirty="0" smtClean="0">
                <a:solidFill>
                  <a:srgbClr val="C00000"/>
                </a:solidFill>
              </a:rPr>
              <a:t>d</a:t>
            </a:r>
            <a:r>
              <a:rPr lang="en-GB" dirty="0" err="1" smtClean="0">
                <a:solidFill>
                  <a:srgbClr val="C00000"/>
                </a:solidFill>
              </a:rPr>
              <a:t>raws</a:t>
            </a:r>
            <a:r>
              <a:rPr lang="en-GB" dirty="0" smtClean="0">
                <a:solidFill>
                  <a:srgbClr val="C00000"/>
                </a:solidFill>
              </a:rPr>
              <a:t> on the field experience of its lecturers and students working within humanitarian crises during the programme so that they are able to better understand, assess and construct effective responses </a:t>
            </a:r>
            <a:r>
              <a:rPr lang="en-GB" dirty="0">
                <a:solidFill>
                  <a:srgbClr val="C00000"/>
                </a:solidFill>
              </a:rPr>
              <a:t>at local, national and </a:t>
            </a:r>
            <a:r>
              <a:rPr lang="en-GB" dirty="0" smtClean="0">
                <a:solidFill>
                  <a:srgbClr val="C00000"/>
                </a:solidFill>
              </a:rPr>
              <a:t>International </a:t>
            </a:r>
            <a:r>
              <a:rPr lang="en-GB" dirty="0">
                <a:solidFill>
                  <a:srgbClr val="C00000"/>
                </a:solidFill>
              </a:rPr>
              <a:t>levels</a:t>
            </a:r>
            <a:r>
              <a:rPr lang="en-GB" dirty="0" smtClean="0">
                <a:solidFill>
                  <a:srgbClr val="C00000"/>
                </a:solidFill>
              </a:rPr>
              <a:t>;</a:t>
            </a:r>
          </a:p>
        </p:txBody>
      </p:sp>
      <p:sp>
        <p:nvSpPr>
          <p:cNvPr id="9" name="Isosceles Triangle 8"/>
          <p:cNvSpPr/>
          <p:nvPr/>
        </p:nvSpPr>
        <p:spPr>
          <a:xfrm rot="5400000">
            <a:off x="1090829" y="5414781"/>
            <a:ext cx="216024" cy="216024"/>
          </a:xfrm>
          <a:prstGeom prs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p:cNvSpPr/>
          <p:nvPr/>
        </p:nvSpPr>
        <p:spPr>
          <a:xfrm rot="5400000">
            <a:off x="1101951" y="4622883"/>
            <a:ext cx="216024" cy="216024"/>
          </a:xfrm>
          <a:prstGeom prs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403648" y="5295483"/>
            <a:ext cx="6264696" cy="1015663"/>
          </a:xfrm>
          <a:prstGeom prst="rect">
            <a:avLst/>
          </a:prstGeom>
          <a:noFill/>
        </p:spPr>
        <p:txBody>
          <a:bodyPr wrap="square" rtlCol="0">
            <a:spAutoFit/>
          </a:bodyPr>
          <a:lstStyle/>
          <a:p>
            <a:pPr>
              <a:buNone/>
            </a:pPr>
            <a:r>
              <a:rPr lang="en-GB" dirty="0" smtClean="0">
                <a:solidFill>
                  <a:srgbClr val="C00000"/>
                </a:solidFill>
              </a:rPr>
              <a:t>develops </a:t>
            </a:r>
            <a:r>
              <a:rPr lang="en-GB" dirty="0">
                <a:solidFill>
                  <a:srgbClr val="C00000"/>
                </a:solidFill>
              </a:rPr>
              <a:t>and deepens critical understandings of the </a:t>
            </a:r>
            <a:r>
              <a:rPr lang="en-GB" dirty="0" smtClean="0">
                <a:solidFill>
                  <a:srgbClr val="C00000"/>
                </a:solidFill>
              </a:rPr>
              <a:t>challenges</a:t>
            </a:r>
            <a:r>
              <a:rPr lang="en-GB" dirty="0">
                <a:solidFill>
                  <a:srgbClr val="C00000"/>
                </a:solidFill>
              </a:rPr>
              <a:t>, dilemmas and responses to humanitarian </a:t>
            </a:r>
            <a:r>
              <a:rPr lang="en-GB" dirty="0" smtClean="0">
                <a:solidFill>
                  <a:srgbClr val="C00000"/>
                </a:solidFill>
              </a:rPr>
              <a:t>crises.</a:t>
            </a:r>
            <a:endParaRPr lang="en-GB" dirty="0">
              <a:solidFill>
                <a:srgbClr val="C00000"/>
              </a:solidFill>
            </a:endParaRPr>
          </a:p>
        </p:txBody>
      </p:sp>
      <p:sp>
        <p:nvSpPr>
          <p:cNvPr id="11" name="TextBox 10"/>
          <p:cNvSpPr txBox="1"/>
          <p:nvPr/>
        </p:nvSpPr>
        <p:spPr>
          <a:xfrm>
            <a:off x="1414770" y="4515302"/>
            <a:ext cx="6120680" cy="707886"/>
          </a:xfrm>
          <a:prstGeom prst="rect">
            <a:avLst/>
          </a:prstGeom>
          <a:noFill/>
        </p:spPr>
        <p:txBody>
          <a:bodyPr wrap="square" rtlCol="0">
            <a:spAutoFit/>
          </a:bodyPr>
          <a:lstStyle/>
          <a:p>
            <a:pPr marL="0" lvl="2">
              <a:buNone/>
            </a:pPr>
            <a:r>
              <a:rPr lang="en-US" dirty="0">
                <a:solidFill>
                  <a:srgbClr val="C00000"/>
                </a:solidFill>
              </a:rPr>
              <a:t>c</a:t>
            </a:r>
            <a:r>
              <a:rPr lang="en-GB" dirty="0" err="1">
                <a:solidFill>
                  <a:srgbClr val="C00000"/>
                </a:solidFill>
              </a:rPr>
              <a:t>ultivates</a:t>
            </a:r>
            <a:r>
              <a:rPr lang="en-GB" dirty="0">
                <a:solidFill>
                  <a:srgbClr val="C00000"/>
                </a:solidFill>
              </a:rPr>
              <a:t> advanced research skills, and evidence-based decision making, policy, and </a:t>
            </a:r>
            <a:r>
              <a:rPr lang="en-GB" dirty="0" smtClean="0">
                <a:solidFill>
                  <a:srgbClr val="C00000"/>
                </a:solidFill>
              </a:rPr>
              <a:t>practice;</a:t>
            </a:r>
            <a:endParaRPr lang="en-GB" dirty="0">
              <a:solidFill>
                <a:srgbClr val="C00000"/>
              </a:solidFill>
            </a:endParaRPr>
          </a:p>
        </p:txBody>
      </p:sp>
    </p:spTree>
    <p:extLst>
      <p:ext uri="{BB962C8B-B14F-4D97-AF65-F5344CB8AC3E}">
        <p14:creationId xmlns:p14="http://schemas.microsoft.com/office/powerpoint/2010/main" xmlns="" val="374969121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Centre for Applied Human Rights</a:t>
            </a:r>
            <a:endParaRPr lang="en-GB" dirty="0"/>
          </a:p>
        </p:txBody>
      </p:sp>
      <p:sp>
        <p:nvSpPr>
          <p:cNvPr id="3" name="Content Placeholder 2"/>
          <p:cNvSpPr>
            <a:spLocks noGrp="1"/>
          </p:cNvSpPr>
          <p:nvPr>
            <p:ph idx="1"/>
          </p:nvPr>
        </p:nvSpPr>
        <p:spPr/>
        <p:txBody>
          <a:bodyPr>
            <a:normAutofit/>
          </a:bodyPr>
          <a:lstStyle/>
          <a:p>
            <a:r>
              <a:rPr lang="en-GB" dirty="0" smtClean="0"/>
              <a:t>Online </a:t>
            </a:r>
            <a:r>
              <a:rPr lang="en-GB" i="1" dirty="0" smtClean="0"/>
              <a:t>Postgraduate Certificate in Defending Human Rights;</a:t>
            </a:r>
            <a:endParaRPr lang="en-GB" dirty="0" smtClean="0"/>
          </a:p>
          <a:p>
            <a:r>
              <a:rPr lang="en-GB" dirty="0" smtClean="0"/>
              <a:t>professional development courses on </a:t>
            </a:r>
            <a:r>
              <a:rPr lang="en-GB" i="1" dirty="0" smtClean="0"/>
              <a:t>Leadership</a:t>
            </a:r>
            <a:r>
              <a:rPr lang="en-GB" dirty="0" smtClean="0"/>
              <a:t>, and </a:t>
            </a:r>
            <a:r>
              <a:rPr lang="en-GB" i="1" dirty="0" smtClean="0"/>
              <a:t>International refugee law and advocacy</a:t>
            </a:r>
            <a:r>
              <a:rPr lang="en-GB" dirty="0" smtClean="0"/>
              <a:t>; and</a:t>
            </a:r>
          </a:p>
          <a:p>
            <a:r>
              <a:rPr lang="en-GB" i="1" dirty="0" smtClean="0"/>
              <a:t>MA in Applied Human Rights</a:t>
            </a:r>
            <a:r>
              <a:rPr lang="en-GB" dirty="0" smtClean="0"/>
              <a:t> and </a:t>
            </a:r>
            <a:r>
              <a:rPr lang="en-GB" i="1" dirty="0" smtClean="0"/>
              <a:t>LLM in International Human Rights Law and Practice.</a:t>
            </a:r>
            <a:endParaRPr lang="en-GB" dirty="0" smtClean="0"/>
          </a:p>
          <a:p>
            <a:endParaRPr lang="en-GB"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Postgraduate Certificate in Defending Human Rights</a:t>
            </a:r>
            <a:endParaRPr lang="en-GB" dirty="0"/>
          </a:p>
        </p:txBody>
      </p:sp>
      <p:sp>
        <p:nvSpPr>
          <p:cNvPr id="3" name="Content Placeholder 2"/>
          <p:cNvSpPr>
            <a:spLocks noGrp="1"/>
          </p:cNvSpPr>
          <p:nvPr>
            <p:ph idx="1"/>
          </p:nvPr>
        </p:nvSpPr>
        <p:spPr/>
        <p:txBody>
          <a:bodyPr>
            <a:normAutofit lnSpcReduction="10000"/>
          </a:bodyPr>
          <a:lstStyle/>
          <a:p>
            <a:r>
              <a:rPr lang="en-GB" dirty="0" smtClean="0"/>
              <a:t>3 Modules</a:t>
            </a:r>
          </a:p>
          <a:p>
            <a:r>
              <a:rPr lang="en-GB" dirty="0" smtClean="0"/>
              <a:t>Wholly online; asynchronous activities</a:t>
            </a:r>
          </a:p>
          <a:p>
            <a:r>
              <a:rPr lang="en-GB" dirty="0" smtClean="0"/>
              <a:t>Modules can be taken separately as CPD</a:t>
            </a:r>
          </a:p>
          <a:p>
            <a:r>
              <a:rPr lang="en-GB" dirty="0" smtClean="0"/>
              <a:t>Modules:</a:t>
            </a:r>
          </a:p>
          <a:p>
            <a:pPr lvl="1"/>
            <a:r>
              <a:rPr lang="en-GB" dirty="0" smtClean="0"/>
              <a:t>International Human Rights Law and Advocacy</a:t>
            </a:r>
          </a:p>
          <a:p>
            <a:pPr lvl="1"/>
            <a:r>
              <a:rPr lang="en-GB" dirty="0" smtClean="0"/>
              <a:t>Working Safely: Managing Risk and Strengthening Protection</a:t>
            </a:r>
          </a:p>
          <a:p>
            <a:pPr lvl="1"/>
            <a:r>
              <a:rPr lang="en-GB" dirty="0" smtClean="0"/>
              <a:t>Leading and Managing Effective Human Rights Organisations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Outcomes for students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develop practical skills in risk analysis, producing and using security plans, and maintaining digital security</a:t>
            </a:r>
          </a:p>
          <a:p>
            <a:r>
              <a:rPr lang="en-GB" dirty="0" smtClean="0"/>
              <a:t>apply strategies to increase organisational resilience, adaptability and sustainability in the face of adversity and external change.</a:t>
            </a:r>
          </a:p>
          <a:p>
            <a:pPr lvl="0"/>
            <a:r>
              <a:rPr lang="en-GB" dirty="0" smtClean="0"/>
              <a:t>incorporate rights-based approaches into programme activity and strategic planning</a:t>
            </a:r>
          </a:p>
          <a:p>
            <a:pPr lvl="0"/>
            <a:r>
              <a:rPr lang="en-GB" dirty="0" smtClean="0"/>
              <a:t>reflect on and develop your own practice of leadership and management</a:t>
            </a:r>
          </a:p>
          <a:p>
            <a:endParaRPr lang="en-GB"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Leading and Managing Effective Human Rights Organisations</a:t>
            </a:r>
            <a:endParaRPr lang="en-GB" dirty="0"/>
          </a:p>
        </p:txBody>
      </p:sp>
      <p:sp>
        <p:nvSpPr>
          <p:cNvPr id="3" name="Content Placeholder 2"/>
          <p:cNvSpPr>
            <a:spLocks noGrp="1"/>
          </p:cNvSpPr>
          <p:nvPr>
            <p:ph idx="1"/>
          </p:nvPr>
        </p:nvSpPr>
        <p:spPr/>
        <p:txBody>
          <a:bodyPr>
            <a:normAutofit fontScale="85000" lnSpcReduction="20000"/>
          </a:bodyPr>
          <a:lstStyle/>
          <a:p>
            <a:pPr marL="285750" lvl="1">
              <a:buFont typeface="Wingdings" pitchFamily="2" charset="2"/>
              <a:buChar char="§"/>
            </a:pPr>
            <a:r>
              <a:rPr lang="en-GB" sz="3000" dirty="0" smtClean="0"/>
              <a:t>Increasing security of HRDs at the organisational level</a:t>
            </a:r>
          </a:p>
          <a:p>
            <a:pPr marL="285750" lvl="1">
              <a:buFont typeface="Wingdings" pitchFamily="2" charset="2"/>
              <a:buChar char="§"/>
            </a:pPr>
            <a:r>
              <a:rPr lang="en-GB" sz="3000" dirty="0" smtClean="0"/>
              <a:t>helping human rights organisations increase their resilience, adaptability and sustainability in the face of adversity and external change.</a:t>
            </a:r>
          </a:p>
          <a:p>
            <a:pPr marL="285750" lvl="1">
              <a:buNone/>
            </a:pPr>
            <a:endParaRPr lang="en-GB" sz="3000" dirty="0" smtClean="0"/>
          </a:p>
          <a:p>
            <a:pPr marL="285750" lvl="1">
              <a:buNone/>
            </a:pPr>
            <a:r>
              <a:rPr lang="en-GB" sz="3000" dirty="0" smtClean="0"/>
              <a:t>Key principles:</a:t>
            </a:r>
          </a:p>
          <a:p>
            <a:pPr marL="285750" lvl="1"/>
            <a:r>
              <a:rPr lang="en-GB" sz="3000" dirty="0" smtClean="0"/>
              <a:t>Internally </a:t>
            </a:r>
            <a:r>
              <a:rPr lang="en-GB" sz="3000" b="1" dirty="0" smtClean="0"/>
              <a:t>healthy</a:t>
            </a:r>
            <a:r>
              <a:rPr lang="en-GB" sz="3000" dirty="0" smtClean="0"/>
              <a:t> </a:t>
            </a:r>
            <a:r>
              <a:rPr lang="en-GB" sz="3000" i="1" dirty="0" smtClean="0"/>
              <a:t>and </a:t>
            </a:r>
            <a:r>
              <a:rPr lang="en-GB" sz="3000" dirty="0" smtClean="0"/>
              <a:t>externally </a:t>
            </a:r>
            <a:r>
              <a:rPr lang="en-GB" sz="3000" b="1" dirty="0" smtClean="0"/>
              <a:t>effective </a:t>
            </a:r>
            <a:r>
              <a:rPr lang="en-GB" sz="3000" dirty="0" smtClean="0"/>
              <a:t>organisations</a:t>
            </a:r>
          </a:p>
          <a:p>
            <a:pPr marL="285750" lvl="1"/>
            <a:r>
              <a:rPr lang="en-GB" sz="3000" dirty="0" smtClean="0"/>
              <a:t>Congruent organisations: creating rights cultures within organisations as well as within the society or system we are seeking to influence</a:t>
            </a:r>
          </a:p>
          <a:p>
            <a:pPr marL="285750" lvl="1"/>
            <a:r>
              <a:rPr lang="en-GB" sz="3000" dirty="0" smtClean="0"/>
              <a:t>Globally responsible practice</a:t>
            </a:r>
          </a:p>
          <a:p>
            <a:pPr marL="285750" lvl="1"/>
            <a:r>
              <a:rPr lang="en-GB" sz="3000" dirty="0" smtClean="0"/>
              <a:t>Developing the reflective practitioner</a:t>
            </a:r>
          </a:p>
          <a:p>
            <a:pPr lvl="1">
              <a:buNone/>
            </a:pPr>
            <a:endParaRPr lang="en-GB" sz="2000" dirty="0" smtClean="0"/>
          </a:p>
          <a:p>
            <a:pPr lvl="1">
              <a:buNone/>
            </a:pPr>
            <a:endParaRPr lang="en-US" sz="2000" dirty="0" smtClean="0"/>
          </a:p>
          <a:p>
            <a:endParaRPr lang="en-GB"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GB" altLang="en-US" dirty="0" smtClean="0"/>
              <a:t>Leadership</a:t>
            </a:r>
          </a:p>
        </p:txBody>
      </p:sp>
      <p:sp>
        <p:nvSpPr>
          <p:cNvPr id="3" name="Content Placeholder 2"/>
          <p:cNvSpPr>
            <a:spLocks noGrp="1"/>
          </p:cNvSpPr>
          <p:nvPr>
            <p:ph idx="1"/>
          </p:nvPr>
        </p:nvSpPr>
        <p:spPr/>
        <p:txBody>
          <a:bodyPr/>
          <a:lstStyle/>
          <a:p>
            <a:pPr marL="1588" indent="-1588">
              <a:buFont typeface="Arial" charset="0"/>
              <a:buNone/>
              <a:defRPr/>
            </a:pPr>
            <a:r>
              <a:rPr lang="en-GB" dirty="0" smtClean="0"/>
              <a:t>The higher you are in an organisation, the more change is required of you personally. Those who have led their organisations into new ways often say that the most important change was personal. Nothing would have changed in their organisations if they hadn’t changed.</a:t>
            </a:r>
          </a:p>
          <a:p>
            <a:pPr marL="1588" indent="-1588">
              <a:buFont typeface="Arial" charset="0"/>
              <a:buNone/>
              <a:defRPr/>
            </a:pPr>
            <a:r>
              <a:rPr lang="en-GB" dirty="0" smtClean="0"/>
              <a:t> </a:t>
            </a:r>
          </a:p>
          <a:p>
            <a:pPr marL="1588" indent="-1588" algn="r">
              <a:buFont typeface="Arial" charset="0"/>
              <a:buNone/>
              <a:defRPr/>
            </a:pPr>
            <a:r>
              <a:rPr lang="en-GB" dirty="0" smtClean="0"/>
              <a:t>Wheatley, Margaret (2005) </a:t>
            </a:r>
            <a:r>
              <a:rPr lang="en-GB" i="1" dirty="0" smtClean="0"/>
              <a:t>Finding Our Way</a:t>
            </a:r>
            <a:endParaRPr lang="en-GB" dirty="0" smtClean="0"/>
          </a:p>
          <a:p>
            <a:pPr>
              <a:defRPr/>
            </a:pPr>
            <a:endParaRPr lang="en-GB"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764704"/>
            <a:ext cx="8229600" cy="5361459"/>
          </a:xfrm>
        </p:spPr>
        <p:txBody>
          <a:bodyPr>
            <a:normAutofit/>
          </a:bodyPr>
          <a:lstStyle/>
          <a:p>
            <a:pPr fontAlgn="base">
              <a:buNone/>
            </a:pPr>
            <a:r>
              <a:rPr lang="en-GB" dirty="0" smtClean="0"/>
              <a:t>Leadership qualities are not the qualities that enable people to attract followers, but those that enable them to do without them. True leaders, in short, do not make people into followers, but into other leaders.</a:t>
            </a:r>
          </a:p>
          <a:p>
            <a:pPr algn="r" fontAlgn="base">
              <a:buNone/>
            </a:pPr>
            <a:r>
              <a:rPr lang="en-GB" dirty="0" smtClean="0"/>
              <a:t>John Holt</a:t>
            </a:r>
          </a:p>
          <a:p>
            <a:pPr>
              <a:buNone/>
            </a:pPr>
            <a:endParaRPr lang="en-GB" dirty="0" smtClean="0"/>
          </a:p>
          <a:p>
            <a:pPr>
              <a:buNone/>
            </a:pPr>
            <a:r>
              <a:rPr lang="en-GB" dirty="0" smtClean="0"/>
              <a:t>Not the cry, but the flight of a wild duck, leads the flock to fly and follow. </a:t>
            </a:r>
          </a:p>
          <a:p>
            <a:pPr algn="r">
              <a:buNone/>
            </a:pPr>
            <a:r>
              <a:rPr lang="en-GB" dirty="0" smtClean="0"/>
              <a:t>Chinese proverb</a:t>
            </a:r>
          </a:p>
          <a:p>
            <a:pPr algn="r" fontAlgn="base">
              <a:buNone/>
            </a:pPr>
            <a:endParaRPr lang="en-GB" dirty="0" smtClean="0"/>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a:xfrm>
            <a:off x="683568" y="260648"/>
            <a:ext cx="7612674" cy="850106"/>
          </a:xfrm>
        </p:spPr>
        <p:txBody>
          <a:bodyPr/>
          <a:lstStyle/>
          <a:p>
            <a:r>
              <a:rPr lang="en-GB" dirty="0" smtClean="0"/>
              <a:t>Organisational analysis</a:t>
            </a:r>
            <a:endParaRPr lang="en-GB" dirty="0"/>
          </a:p>
        </p:txBody>
      </p:sp>
      <p:pic>
        <p:nvPicPr>
          <p:cNvPr id="6871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63688" y="1484784"/>
            <a:ext cx="5421129"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7351284" y="5257666"/>
            <a:ext cx="1440160" cy="1015663"/>
          </a:xfrm>
          <a:prstGeom prst="rect">
            <a:avLst/>
          </a:prstGeom>
          <a:noFill/>
        </p:spPr>
        <p:txBody>
          <a:bodyPr wrap="square" rtlCol="0">
            <a:spAutoFit/>
          </a:bodyPr>
          <a:lstStyle/>
          <a:p>
            <a:pPr>
              <a:buNone/>
            </a:pPr>
            <a:r>
              <a:rPr lang="en-GB" dirty="0" err="1" smtClean="0"/>
              <a:t>Intrac</a:t>
            </a:r>
            <a:r>
              <a:rPr lang="en-GB" dirty="0" smtClean="0"/>
              <a:t>; Lipson &amp; Hunt, 2008</a:t>
            </a:r>
            <a:endParaRPr lang="en-GB" dirty="0"/>
          </a:p>
        </p:txBody>
      </p:sp>
    </p:spTree>
    <p:extLst>
      <p:ext uri="{BB962C8B-B14F-4D97-AF65-F5344CB8AC3E}">
        <p14:creationId xmlns:p14="http://schemas.microsoft.com/office/powerpoint/2010/main" xmlns="" val="321868329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323850" y="1557338"/>
            <a:ext cx="8424863" cy="5000625"/>
          </a:xfrm>
        </p:spPr>
        <p:txBody>
          <a:bodyPr>
            <a:normAutofit lnSpcReduction="10000"/>
          </a:bodyPr>
          <a:lstStyle/>
          <a:p>
            <a:pPr eaLnBrk="1" hangingPunct="1">
              <a:buFont typeface="Wingdings" pitchFamily="2" charset="2"/>
              <a:buNone/>
            </a:pPr>
            <a:r>
              <a:rPr lang="en-GB" altLang="en-US" dirty="0" smtClean="0"/>
              <a:t>Three phases of organisational development:</a:t>
            </a:r>
          </a:p>
          <a:p>
            <a:pPr eaLnBrk="1" hangingPunct="1"/>
            <a:r>
              <a:rPr lang="en-GB" altLang="en-US" b="1" dirty="0" smtClean="0"/>
              <a:t>Pioneer</a:t>
            </a:r>
            <a:r>
              <a:rPr lang="en-GB" altLang="en-US" dirty="0" smtClean="0"/>
              <a:t> – fluid, informal, family-feel</a:t>
            </a:r>
          </a:p>
          <a:p>
            <a:pPr eaLnBrk="1" hangingPunct="1"/>
            <a:r>
              <a:rPr lang="en-GB" altLang="en-US" b="1" dirty="0" smtClean="0"/>
              <a:t>Differentiation </a:t>
            </a:r>
            <a:r>
              <a:rPr lang="en-GB" altLang="en-US" dirty="0" smtClean="0"/>
              <a:t>– necessary order, separation, specialisation, greater formality</a:t>
            </a:r>
          </a:p>
          <a:p>
            <a:pPr eaLnBrk="1" hangingPunct="1"/>
            <a:r>
              <a:rPr lang="en-GB" altLang="en-US" b="1" dirty="0" smtClean="0"/>
              <a:t>Integration </a:t>
            </a:r>
            <a:r>
              <a:rPr lang="en-GB" altLang="en-US" dirty="0" smtClean="0"/>
              <a:t>– reawakening, a more conscious reorganisation, return of values, leadership and relevance to the outside world</a:t>
            </a:r>
          </a:p>
          <a:p>
            <a:pPr eaLnBrk="1" hangingPunct="1">
              <a:buFont typeface="Arial" pitchFamily="34" charset="0"/>
              <a:buNone/>
            </a:pPr>
            <a:endParaRPr lang="en-GB" altLang="en-US" dirty="0" smtClean="0"/>
          </a:p>
          <a:p>
            <a:pPr algn="r" eaLnBrk="1" hangingPunct="1">
              <a:buFont typeface="Arial" pitchFamily="34" charset="0"/>
              <a:buNone/>
            </a:pPr>
            <a:r>
              <a:rPr lang="en-GB" b="1" dirty="0" smtClean="0"/>
              <a:t>Kaplan, A. (1996) </a:t>
            </a:r>
            <a:r>
              <a:rPr lang="en-GB" b="1" i="1" dirty="0" smtClean="0"/>
              <a:t>The Development Practitioners’ Handbook</a:t>
            </a:r>
            <a:endParaRPr lang="en-GB" altLang="en-US" b="1" dirty="0" smtClean="0"/>
          </a:p>
        </p:txBody>
      </p:sp>
      <p:sp>
        <p:nvSpPr>
          <p:cNvPr id="11267" name="Title 3"/>
          <p:cNvSpPr>
            <a:spLocks noGrp="1"/>
          </p:cNvSpPr>
          <p:nvPr>
            <p:ph type="title"/>
          </p:nvPr>
        </p:nvSpPr>
        <p:spPr>
          <a:xfrm>
            <a:off x="467544" y="476672"/>
            <a:ext cx="8136904" cy="864096"/>
          </a:xfrm>
        </p:spPr>
        <p:txBody>
          <a:bodyPr>
            <a:normAutofit fontScale="90000"/>
          </a:bodyPr>
          <a:lstStyle/>
          <a:p>
            <a:r>
              <a:rPr lang="en-GB" dirty="0" smtClean="0"/>
              <a:t>Phases of organisational development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Governance models</a:t>
            </a:r>
            <a:endParaRPr lang="en-GB" dirty="0"/>
          </a:p>
        </p:txBody>
      </p:sp>
      <p:sp>
        <p:nvSpPr>
          <p:cNvPr id="3" name="Content Placeholder 2"/>
          <p:cNvSpPr>
            <a:spLocks noGrp="1"/>
          </p:cNvSpPr>
          <p:nvPr>
            <p:ph idx="1"/>
          </p:nvPr>
        </p:nvSpPr>
        <p:spPr/>
        <p:txBody>
          <a:bodyPr/>
          <a:lstStyle/>
          <a:p>
            <a:endParaRPr lang="en-GB" dirty="0" smtClean="0"/>
          </a:p>
          <a:p>
            <a:r>
              <a:rPr lang="en-GB" dirty="0" smtClean="0"/>
              <a:t>Advisory board model</a:t>
            </a:r>
          </a:p>
          <a:p>
            <a:r>
              <a:rPr lang="en-GB" dirty="0" smtClean="0"/>
              <a:t>Patron model</a:t>
            </a:r>
          </a:p>
          <a:p>
            <a:r>
              <a:rPr lang="en-GB" dirty="0" smtClean="0"/>
              <a:t>Cooperative model</a:t>
            </a:r>
          </a:p>
          <a:p>
            <a:r>
              <a:rPr lang="en-GB" dirty="0" smtClean="0"/>
              <a:t>Management Team model</a:t>
            </a:r>
          </a:p>
          <a:p>
            <a:r>
              <a:rPr lang="en-GB" dirty="0" smtClean="0"/>
              <a:t>Policy board model</a:t>
            </a:r>
          </a:p>
          <a:p>
            <a:pPr algn="r">
              <a:buNone/>
            </a:pPr>
            <a:r>
              <a:rPr lang="en-GB" b="1" dirty="0" err="1" smtClean="0"/>
              <a:t>Fishel</a:t>
            </a:r>
            <a:r>
              <a:rPr lang="en-GB" b="1" dirty="0"/>
              <a:t>, D. (2003</a:t>
            </a:r>
            <a:r>
              <a:rPr lang="en-GB" b="1" dirty="0" smtClean="0"/>
              <a:t>) </a:t>
            </a:r>
            <a:r>
              <a:rPr lang="en-GB" b="1" i="1" dirty="0"/>
              <a:t>Boards that Work</a:t>
            </a:r>
            <a:endParaRPr lang="en-GB" i="1" dirty="0" smtClean="0"/>
          </a:p>
        </p:txBody>
      </p:sp>
    </p:spTree>
    <p:extLst>
      <p:ext uri="{BB962C8B-B14F-4D97-AF65-F5344CB8AC3E}">
        <p14:creationId xmlns:p14="http://schemas.microsoft.com/office/powerpoint/2010/main" xmlns="" val="239401222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Module also covers...</a:t>
            </a:r>
            <a:endParaRPr lang="en-GB" dirty="0"/>
          </a:p>
        </p:txBody>
      </p:sp>
      <p:sp>
        <p:nvSpPr>
          <p:cNvPr id="3" name="Content Placeholder 2"/>
          <p:cNvSpPr>
            <a:spLocks noGrp="1"/>
          </p:cNvSpPr>
          <p:nvPr>
            <p:ph idx="1"/>
          </p:nvPr>
        </p:nvSpPr>
        <p:spPr/>
        <p:txBody>
          <a:bodyPr/>
          <a:lstStyle/>
          <a:p>
            <a:r>
              <a:rPr lang="en-GB" dirty="0" smtClean="0"/>
              <a:t>Project and programme management</a:t>
            </a:r>
          </a:p>
          <a:p>
            <a:r>
              <a:rPr lang="en-GB" dirty="0" smtClean="0"/>
              <a:t>Performance management</a:t>
            </a:r>
          </a:p>
          <a:p>
            <a:r>
              <a:rPr lang="en-GB" dirty="0" smtClean="0"/>
              <a:t>Fundraising and financial accountability</a:t>
            </a:r>
          </a:p>
          <a:p>
            <a:r>
              <a:rPr lang="en-GB" dirty="0" smtClean="0"/>
              <a:t>Creativity, innovation and the learning organisation</a:t>
            </a:r>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251520" y="2279415"/>
            <a:ext cx="8642350" cy="936625"/>
          </a:xfrm>
        </p:spPr>
        <p:txBody>
          <a:bodyPr/>
          <a:lstStyle/>
          <a:p>
            <a:pPr>
              <a:defRPr/>
            </a:pPr>
            <a:endParaRPr lang="en-GB" sz="2400" dirty="0" smtClean="0"/>
          </a:p>
          <a:p>
            <a:pPr>
              <a:defRPr/>
            </a:pPr>
            <a:r>
              <a:rPr lang="en-GB" sz="2400" dirty="0" smtClean="0"/>
              <a:t>Find us at E26 in the Careers and Training Pavilion</a:t>
            </a:r>
          </a:p>
          <a:p>
            <a:pPr>
              <a:defRPr/>
            </a:pPr>
            <a:r>
              <a:rPr lang="en-GB" sz="2400" dirty="0" smtClean="0"/>
              <a:t>www.york.ac.uk</a:t>
            </a:r>
            <a:endParaRPr lang="en-US" sz="2400" dirty="0" smtClean="0"/>
          </a:p>
          <a:p>
            <a:pPr>
              <a:defRPr/>
            </a:pPr>
            <a:endParaRPr lang="en-US" sz="2400" i="1" dirty="0" smtClean="0"/>
          </a:p>
        </p:txBody>
      </p:sp>
      <p:sp>
        <p:nvSpPr>
          <p:cNvPr id="2050" name="Rectangle 2"/>
          <p:cNvSpPr>
            <a:spLocks noGrp="1" noChangeArrowheads="1"/>
          </p:cNvSpPr>
          <p:nvPr>
            <p:ph type="ctrTitle"/>
          </p:nvPr>
        </p:nvSpPr>
        <p:spPr>
          <a:xfrm>
            <a:off x="251520" y="1772816"/>
            <a:ext cx="8642350" cy="792435"/>
          </a:xfrm>
        </p:spPr>
        <p:txBody>
          <a:bodyPr>
            <a:normAutofit fontScale="90000"/>
          </a:bodyPr>
          <a:lstStyle/>
          <a:p>
            <a:pPr eaLnBrk="1" hangingPunct="1">
              <a:defRPr/>
            </a:pPr>
            <a:r>
              <a:rPr lang="en-US" sz="3800" dirty="0" err="1" smtClean="0"/>
              <a:t>Programmes</a:t>
            </a:r>
            <a:r>
              <a:rPr lang="en-US" sz="3800" dirty="0" smtClean="0"/>
              <a:t> for aid and </a:t>
            </a:r>
            <a:br>
              <a:rPr lang="en-US" sz="3800" dirty="0" smtClean="0"/>
            </a:br>
            <a:r>
              <a:rPr lang="en-US" sz="3800" dirty="0" smtClean="0"/>
              <a:t>development professionals</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UofYpowerpointblue">
  <a:themeElements>
    <a:clrScheme name="UofY_new_powerpoint_template-fancy_v3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fontScheme name="UofY_new_powerpoint_template-fancy_v3">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charset="0"/>
          <a:buChar char="n"/>
          <a:tabLst/>
          <a:defRPr kumimoji="0" lang="en-US" sz="2000" b="0" i="0" u="none" strike="noStrike" cap="none" normalizeH="0" baseline="0">
            <a:ln>
              <a:noFill/>
            </a:ln>
            <a:solidFill>
              <a:srgbClr val="000000"/>
            </a:solidFill>
            <a:effectLst>
              <a:outerShdw blurRad="38100" dist="38100" dir="2700000" algn="tl">
                <a:srgbClr val="000000">
                  <a:alpha val="43137"/>
                </a:srgbClr>
              </a:outerShdw>
            </a:effectLst>
            <a:latin typeface="Tahoma" charset="0"/>
            <a:ea typeface="ＭＳ Ｐゴシック"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charset="0"/>
          <a:buChar char="n"/>
          <a:tabLst/>
          <a:defRPr kumimoji="0" lang="en-US" sz="2000" b="0" i="0" u="none" strike="noStrike" cap="none" normalizeH="0" baseline="0">
            <a:ln>
              <a:noFill/>
            </a:ln>
            <a:solidFill>
              <a:srgbClr val="000000"/>
            </a:solidFill>
            <a:effectLst>
              <a:outerShdw blurRad="38100" dist="38100" dir="2700000" algn="tl">
                <a:srgbClr val="000000">
                  <a:alpha val="43137"/>
                </a:srgbClr>
              </a:outerShdw>
            </a:effectLst>
            <a:latin typeface="Tahoma" charset="0"/>
            <a:ea typeface="ＭＳ Ｐゴシック" charset="0"/>
            <a:cs typeface="Arial" charset="0"/>
          </a:defRPr>
        </a:defPPr>
      </a:lstStyle>
    </a:lnDef>
  </a:objectDefaults>
  <a:extraClrSchemeLst>
    <a:extraClrScheme>
      <a:clrScheme name="UofY_new_powerpoint_template-fancy_v3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UofY_new_powerpoint_template-fancy_v3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UofY_new_powerpoint_template-fancy_v3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UofY_new_powerpoint_template-fancy_v3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ofY_new_powerpoint_template-fancy_v3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UofY_new_powerpoint_template-fancy_v3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UofY_new_powerpoint_template-fancy_v3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UofY_new_powerpoint_template-fancy_v3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UofY_new_powerpoint_template-fancy_v3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3107</TotalTime>
  <Words>1506</Words>
  <Application>Microsoft Office PowerPoint</Application>
  <PresentationFormat>On-screen Show (4:3)</PresentationFormat>
  <Paragraphs>164</Paragraphs>
  <Slides>23</Slides>
  <Notes>7</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UofYpowerpointblue</vt:lpstr>
      <vt:lpstr>Office Theme</vt:lpstr>
      <vt:lpstr>Showcasing our programmes for aid and development professionals</vt:lpstr>
      <vt:lpstr>Slide 2</vt:lpstr>
      <vt:lpstr>Slide 3</vt:lpstr>
      <vt:lpstr>Masters and short courses</vt:lpstr>
      <vt:lpstr>Online Masters of Public Administration - International Development</vt:lpstr>
      <vt:lpstr>Online MPA - International Development (2)</vt:lpstr>
      <vt:lpstr>York Law School University of York</vt:lpstr>
      <vt:lpstr>LLM in the ‘Clinic’</vt:lpstr>
      <vt:lpstr>Slide 9</vt:lpstr>
      <vt:lpstr>Slide 10</vt:lpstr>
      <vt:lpstr>Slide 11</vt:lpstr>
      <vt:lpstr>The MSc in International Humanitarian Affairs is unique as an interdisciplinary post-graduate programme offered exclusively online, delivered by the PRDU and the Overseas Development Institute’s Humanitarian Policy Group. </vt:lpstr>
      <vt:lpstr>The Centre for Applied Human Rights</vt:lpstr>
      <vt:lpstr>Postgraduate Certificate in Defending Human Rights</vt:lpstr>
      <vt:lpstr>Outcomes for students</vt:lpstr>
      <vt:lpstr>Leading and Managing Effective Human Rights Organisations</vt:lpstr>
      <vt:lpstr>Leadership</vt:lpstr>
      <vt:lpstr>Slide 18</vt:lpstr>
      <vt:lpstr>Organisational analysis</vt:lpstr>
      <vt:lpstr>Phases of organisational development</vt:lpstr>
      <vt:lpstr>Governance models</vt:lpstr>
      <vt:lpstr>The Module also covers...</vt:lpstr>
      <vt:lpstr>Programmes for aid and  development professionals</vt:lpstr>
    </vt:vector>
  </TitlesOfParts>
  <Company>University of York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Kelly</dc:creator>
  <cp:lastModifiedBy>User</cp:lastModifiedBy>
  <cp:revision>127</cp:revision>
  <dcterms:created xsi:type="dcterms:W3CDTF">2007-02-28T15:06:20Z</dcterms:created>
  <dcterms:modified xsi:type="dcterms:W3CDTF">2014-11-13T09:51:33Z</dcterms:modified>
</cp:coreProperties>
</file>